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36" r:id="rId3"/>
    <p:sldId id="372" r:id="rId4"/>
    <p:sldId id="356" r:id="rId5"/>
    <p:sldId id="355" r:id="rId6"/>
    <p:sldId id="357" r:id="rId7"/>
    <p:sldId id="363" r:id="rId8"/>
    <p:sldId id="365" r:id="rId9"/>
    <p:sldId id="388" r:id="rId10"/>
    <p:sldId id="361" r:id="rId11"/>
    <p:sldId id="373" r:id="rId12"/>
    <p:sldId id="379" r:id="rId13"/>
    <p:sldId id="378" r:id="rId14"/>
    <p:sldId id="455" r:id="rId15"/>
    <p:sldId id="380" r:id="rId16"/>
    <p:sldId id="384" r:id="rId17"/>
    <p:sldId id="383" r:id="rId18"/>
    <p:sldId id="382" r:id="rId19"/>
    <p:sldId id="259" r:id="rId20"/>
    <p:sldId id="374" r:id="rId21"/>
    <p:sldId id="389" r:id="rId22"/>
    <p:sldId id="391" r:id="rId23"/>
    <p:sldId id="390" r:id="rId24"/>
    <p:sldId id="354" r:id="rId25"/>
    <p:sldId id="469" r:id="rId26"/>
    <p:sldId id="471" r:id="rId27"/>
    <p:sldId id="470" r:id="rId28"/>
    <p:sldId id="472" r:id="rId29"/>
    <p:sldId id="473" r:id="rId30"/>
    <p:sldId id="475" r:id="rId31"/>
    <p:sldId id="476" r:id="rId32"/>
    <p:sldId id="474" r:id="rId33"/>
    <p:sldId id="478" r:id="rId34"/>
    <p:sldId id="477" r:id="rId35"/>
    <p:sldId id="479" r:id="rId36"/>
    <p:sldId id="481" r:id="rId37"/>
    <p:sldId id="480" r:id="rId38"/>
    <p:sldId id="375" r:id="rId39"/>
    <p:sldId id="393" r:id="rId40"/>
    <p:sldId id="419" r:id="rId41"/>
    <p:sldId id="420" r:id="rId42"/>
    <p:sldId id="421" r:id="rId43"/>
    <p:sldId id="427" r:id="rId44"/>
    <p:sldId id="423" r:id="rId45"/>
    <p:sldId id="424" r:id="rId46"/>
    <p:sldId id="428" r:id="rId47"/>
    <p:sldId id="429" r:id="rId48"/>
    <p:sldId id="425" r:id="rId49"/>
    <p:sldId id="430" r:id="rId50"/>
    <p:sldId id="426" r:id="rId51"/>
    <p:sldId id="434" r:id="rId52"/>
    <p:sldId id="435" r:id="rId53"/>
    <p:sldId id="440" r:id="rId54"/>
    <p:sldId id="441" r:id="rId55"/>
    <p:sldId id="431" r:id="rId56"/>
    <p:sldId id="432" r:id="rId57"/>
    <p:sldId id="433" r:id="rId58"/>
    <p:sldId id="437" r:id="rId59"/>
    <p:sldId id="438" r:id="rId60"/>
    <p:sldId id="439" r:id="rId61"/>
    <p:sldId id="436" r:id="rId62"/>
    <p:sldId id="442" r:id="rId63"/>
    <p:sldId id="443" r:id="rId64"/>
    <p:sldId id="444" r:id="rId65"/>
    <p:sldId id="445" r:id="rId66"/>
    <p:sldId id="446" r:id="rId67"/>
    <p:sldId id="447" r:id="rId68"/>
    <p:sldId id="370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0FF"/>
    <a:srgbClr val="F69F7F"/>
    <a:srgbClr val="FF00FF"/>
    <a:srgbClr val="B41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6C74-5FED-4F72-91B5-A617E046E908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033C-75A4-4063-B9E3-376B6FC3DE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7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E500-488E-4B91-9145-3BC0E661E279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6C74-5FED-4F72-91B5-A617E046E908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033C-75A4-4063-B9E3-376B6FC3DE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265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233-64C7-4430-B6D5-0D64B4894879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46C74-5FED-4F72-91B5-A617E046E908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033C-75A4-4063-B9E3-376B6FC3DE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00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A15A-70D7-86B8-C932-2C67A44D1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statistics using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9AC38-CD4B-5789-12F8-20DC81763A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Seminar series -  session 2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186393-E299-E8DF-1E77-A03354011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6" y="4740156"/>
            <a:ext cx="3754607" cy="1990961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3CD842-8080-0CAE-383E-1A6B8D71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26" y="4484223"/>
            <a:ext cx="4530028" cy="22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1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Some definitions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4283072"/>
          </a:xfrm>
        </p:spPr>
        <p:txBody>
          <a:bodyPr>
            <a:normAutofit/>
          </a:bodyPr>
          <a:lstStyle/>
          <a:p>
            <a:r>
              <a:rPr lang="en-US" b="1" dirty="0"/>
              <a:t>random variable: </a:t>
            </a:r>
            <a:r>
              <a:rPr lang="en-US" dirty="0"/>
              <a:t>variable which outcome varies from measurement to measurement</a:t>
            </a:r>
          </a:p>
          <a:p>
            <a:r>
              <a:rPr lang="en-US" b="1" dirty="0"/>
              <a:t>Probability distribution: </a:t>
            </a:r>
            <a:r>
              <a:rPr lang="en-US" dirty="0"/>
              <a:t>possible values a random variable can take, and how likely they are</a:t>
            </a:r>
          </a:p>
          <a:p>
            <a:r>
              <a:rPr lang="en-GB" dirty="0" err="1"/>
              <a:t>Behavior</a:t>
            </a:r>
            <a:r>
              <a:rPr lang="en-GB" dirty="0"/>
              <a:t> of random variables must be defined using </a:t>
            </a:r>
            <a:r>
              <a:rPr lang="en-GB" b="1" dirty="0"/>
              <a:t>probability</a:t>
            </a:r>
            <a:r>
              <a:rPr lang="en-GB" dirty="0"/>
              <a:t>. 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052" name="Picture 4" descr="Coin toss Meme Generator - Imgflip">
            <a:extLst>
              <a:ext uri="{FF2B5EF4-FFF2-40B4-BE49-F238E27FC236}">
                <a16:creationId xmlns:a16="http://schemas.microsoft.com/office/drawing/2014/main" id="{BB01096A-9588-369F-C70C-9B011F159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r="34713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8957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BF26C-649A-4EFD-861A-A65C740A3A3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nger Sign PNG Transparent | PNG Mart">
            <a:extLst>
              <a:ext uri="{FF2B5EF4-FFF2-40B4-BE49-F238E27FC236}">
                <a16:creationId xmlns:a16="http://schemas.microsoft.com/office/drawing/2014/main" id="{A5070954-3CF3-07D2-B707-62E1675C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6" y="270954"/>
            <a:ext cx="1975097" cy="197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6C4A6D-DF1F-5222-B0ED-5F1CAA2E278A}"/>
              </a:ext>
            </a:extLst>
          </p:cNvPr>
          <p:cNvSpPr/>
          <p:nvPr/>
        </p:nvSpPr>
        <p:spPr>
          <a:xfrm>
            <a:off x="2279343" y="270954"/>
            <a:ext cx="6225465" cy="196237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5196">
              <a:spcAft>
                <a:spcPts val="600"/>
              </a:spcAft>
            </a:pPr>
            <a:r>
              <a:rPr lang="en-US" sz="372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 not confuse </a:t>
            </a:r>
            <a:r>
              <a:rPr lang="en-US" sz="3720" b="1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random variable </a:t>
            </a:r>
            <a:r>
              <a:rPr lang="en-US" sz="37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variable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203EDA2-21C2-E77D-18D6-A4F39FCC531E}"/>
              </a:ext>
            </a:extLst>
          </p:cNvPr>
          <p:cNvSpPr/>
          <p:nvPr/>
        </p:nvSpPr>
        <p:spPr>
          <a:xfrm>
            <a:off x="304246" y="2641939"/>
            <a:ext cx="8200562" cy="1574122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25196">
              <a:spcAft>
                <a:spcPts val="6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3200" b="1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andom variable</a:t>
            </a:r>
            <a:r>
              <a:rPr lang="en-US" sz="32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always numerical and depends on the outcome of a chance experiment.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55B982-4805-33C8-11F6-1F96D40B2233}"/>
              </a:ext>
            </a:extLst>
          </p:cNvPr>
          <p:cNvSpPr/>
          <p:nvPr/>
        </p:nvSpPr>
        <p:spPr>
          <a:xfrm>
            <a:off x="304246" y="4606914"/>
            <a:ext cx="8200562" cy="1574122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25196"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</a:rPr>
              <a:t>A 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en-GB" sz="3200" b="1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chemeClr val="tx1"/>
                </a:solidFill>
              </a:rPr>
              <a:t>is a</a:t>
            </a:r>
            <a:r>
              <a: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 property that you can measure or control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6FF50-2526-E027-EF23-55273ABA6B09}"/>
              </a:ext>
            </a:extLst>
          </p:cNvPr>
          <p:cNvSpPr txBox="1"/>
          <p:nvPr/>
        </p:nvSpPr>
        <p:spPr>
          <a:xfrm>
            <a:off x="417250" y="1182231"/>
            <a:ext cx="84870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 variables: </a:t>
            </a:r>
            <a:r>
              <a:rPr lang="en-US" sz="2800" dirty="0">
                <a:solidFill>
                  <a:srgbClr val="FF0000"/>
                </a:solidFill>
              </a:rPr>
              <a:t>not random &amp; not variables. </a:t>
            </a:r>
            <a:r>
              <a:rPr lang="en-US" sz="2800" dirty="0">
                <a:solidFill>
                  <a:schemeClr val="accent1"/>
                </a:solidFill>
              </a:rPr>
              <a:t>They are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functions mapping from possible outcomes of sample space to measurable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Categorical variables can also describe random outcomes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87847-74E8-63FA-353A-3920850257D0}"/>
              </a:ext>
            </a:extLst>
          </p:cNvPr>
          <p:cNvSpPr txBox="1"/>
          <p:nvPr/>
        </p:nvSpPr>
        <p:spPr>
          <a:xfrm>
            <a:off x="417250" y="346229"/>
            <a:ext cx="6942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Unfortunate choice of words</a:t>
            </a:r>
            <a:endParaRPr lang="en-GB" sz="4000" dirty="0">
              <a:latin typeface="+mj-lt"/>
            </a:endParaRPr>
          </a:p>
        </p:txBody>
      </p:sp>
      <p:pic>
        <p:nvPicPr>
          <p:cNvPr id="1026" name="Picture 2" descr="Um.....yeah.....sorry for the confusion - Bill Lumbergh - Meme Generator">
            <a:extLst>
              <a:ext uri="{FF2B5EF4-FFF2-40B4-BE49-F238E27FC236}">
                <a16:creationId xmlns:a16="http://schemas.microsoft.com/office/drawing/2014/main" id="{F1E230B5-EB2F-47CA-B74B-EC2ED5E0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89" y="3429000"/>
            <a:ext cx="3862573" cy="32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8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534F8A2-D1BE-ABE4-FFAE-6F82F805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Some more definitions</a:t>
            </a:r>
            <a:endParaRPr lang="en-GB" sz="3600" dirty="0"/>
          </a:p>
        </p:txBody>
      </p:sp>
      <p:pic>
        <p:nvPicPr>
          <p:cNvPr id="1026" name="Picture 2" descr="DND&quot;-R: Giving your Disaster Recovery Strategy a Dungeon Master. - United  States Cybersecurity Magazine">
            <a:extLst>
              <a:ext uri="{FF2B5EF4-FFF2-40B4-BE49-F238E27FC236}">
                <a16:creationId xmlns:a16="http://schemas.microsoft.com/office/drawing/2014/main" id="{EB273779-DBDD-5E4D-E76F-6179A51E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5354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181" y="3752849"/>
            <a:ext cx="5614060" cy="2936475"/>
          </a:xfrm>
        </p:spPr>
        <p:txBody>
          <a:bodyPr anchor="ctr">
            <a:normAutofit/>
          </a:bodyPr>
          <a:lstStyle/>
          <a:p>
            <a:r>
              <a:rPr lang="en-US" b="1" dirty="0"/>
              <a:t>Chance experiment</a:t>
            </a:r>
          </a:p>
          <a:p>
            <a:pPr marL="0" indent="0">
              <a:buNone/>
            </a:pPr>
            <a:r>
              <a:rPr lang="en-US" dirty="0"/>
              <a:t>Uncertain situation with 2 or more possible outcomes</a:t>
            </a:r>
          </a:p>
        </p:txBody>
      </p:sp>
    </p:spTree>
    <p:extLst>
      <p:ext uri="{BB962C8B-B14F-4D97-AF65-F5344CB8AC3E}">
        <p14:creationId xmlns:p14="http://schemas.microsoft.com/office/powerpoint/2010/main" val="300339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4823F66-AFE6-0289-7D26-963A9E70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3888419"/>
            <a:ext cx="2800905" cy="2800905"/>
          </a:xfrm>
          <a:prstGeom prst="rect">
            <a:avLst/>
          </a:prstGeom>
        </p:spPr>
      </p:pic>
      <p:pic>
        <p:nvPicPr>
          <p:cNvPr id="1026" name="Picture 2" descr="DND&quot;-R: Giving your Disaster Recovery Strategy a Dungeon Master. - United  States Cybersecurity Magazine">
            <a:extLst>
              <a:ext uri="{FF2B5EF4-FFF2-40B4-BE49-F238E27FC236}">
                <a16:creationId xmlns:a16="http://schemas.microsoft.com/office/drawing/2014/main" id="{EB273779-DBDD-5E4D-E76F-6179A51E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5354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181" y="3752849"/>
            <a:ext cx="5614060" cy="293647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b="1" dirty="0"/>
              <a:t>Chance experiment</a:t>
            </a:r>
          </a:p>
          <a:p>
            <a:pPr marL="0" indent="0">
              <a:buNone/>
            </a:pPr>
            <a:r>
              <a:rPr lang="en-US" dirty="0"/>
              <a:t>Uncertain situation with 2 or more possible 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i="1" dirty="0"/>
              <a:t>Your dragonborn barbarian wants to open a closed door in the dungeon using her Sword of Vengeance.</a:t>
            </a:r>
          </a:p>
          <a:p>
            <a:pPr marL="0" indent="0">
              <a:buNone/>
            </a:pPr>
            <a:r>
              <a:rPr lang="en-US" sz="2200" i="1" dirty="0"/>
              <a:t>When you roll your d20 to perform the deed, you’ll have 20 possible outcomes from </a:t>
            </a:r>
            <a:r>
              <a:rPr lang="en-US" sz="2200" i="1" dirty="0" err="1"/>
              <a:t>nat</a:t>
            </a:r>
            <a:r>
              <a:rPr lang="en-US" sz="2200" i="1" dirty="0"/>
              <a:t> 1 to </a:t>
            </a:r>
            <a:r>
              <a:rPr lang="en-US" sz="2200" i="1" dirty="0" err="1"/>
              <a:t>nat</a:t>
            </a:r>
            <a:r>
              <a:rPr lang="en-US" sz="2200" i="1" dirty="0"/>
              <a:t> 20.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82A52F-9383-1D38-3B08-44E764FD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1021-FF72-F865-3A81-8EEF97C9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Some more definitions</a:t>
            </a:r>
            <a:endParaRPr lang="en-GB" sz="3600" dirty="0"/>
          </a:p>
        </p:txBody>
      </p:sp>
      <p:pic>
        <p:nvPicPr>
          <p:cNvPr id="2050" name="Picture 2" descr="Nat 1 Meme Generator - Imgflip">
            <a:extLst>
              <a:ext uri="{FF2B5EF4-FFF2-40B4-BE49-F238E27FC236}">
                <a16:creationId xmlns:a16="http://schemas.microsoft.com/office/drawing/2014/main" id="{F7FF5B82-50C2-7C82-9D4D-7AA09163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9" b="22289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b="1" dirty="0"/>
              <a:t>Outcome</a:t>
            </a:r>
          </a:p>
          <a:p>
            <a:pPr marL="0" indent="0">
              <a:buNone/>
            </a:pPr>
            <a:r>
              <a:rPr lang="en-US" dirty="0"/>
              <a:t>Result of a single trial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You rolled your d20 and got a </a:t>
            </a:r>
            <a:r>
              <a:rPr lang="en-US" sz="2000" i="1" dirty="0" err="1"/>
              <a:t>nat</a:t>
            </a:r>
            <a:r>
              <a:rPr lang="en-US" sz="2000" i="1" dirty="0"/>
              <a:t> 1. </a:t>
            </a:r>
          </a:p>
        </p:txBody>
      </p:sp>
      <p:pic>
        <p:nvPicPr>
          <p:cNvPr id="4" name="Picture 2" descr="That's a bummer, man. - Big Lebowski | Make a Meme">
            <a:extLst>
              <a:ext uri="{FF2B5EF4-FFF2-40B4-BE49-F238E27FC236}">
                <a16:creationId xmlns:a16="http://schemas.microsoft.com/office/drawing/2014/main" id="{9F2A393D-E7D4-E89F-1B7C-9E34E630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6" y="4765018"/>
            <a:ext cx="1979722" cy="197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11021-FF72-F865-3A81-8EEF97C9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sz="4000" dirty="0"/>
              <a:t>Some more definitions</a:t>
            </a:r>
            <a:endParaRPr lang="en-GB" sz="4000" dirty="0"/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US" b="1" dirty="0"/>
              <a:t>Sample space</a:t>
            </a:r>
          </a:p>
          <a:p>
            <a:pPr marL="0" indent="0">
              <a:buNone/>
            </a:pPr>
            <a:r>
              <a:rPr lang="en-US" dirty="0"/>
              <a:t>Collection of all possible outcomes from a chance experiment</a:t>
            </a:r>
          </a:p>
        </p:txBody>
      </p:sp>
      <p:pic>
        <p:nvPicPr>
          <p:cNvPr id="1030" name="Picture 6" descr="D20 Dice for Boardgames, Numbered Faces From Top View Stock Vector | Adobe  Stock">
            <a:extLst>
              <a:ext uri="{FF2B5EF4-FFF2-40B4-BE49-F238E27FC236}">
                <a16:creationId xmlns:a16="http://schemas.microsoft.com/office/drawing/2014/main" id="{B162351A-3577-BA36-2471-90B0E68D4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" t="5630" r="6740" b="6885"/>
          <a:stretch/>
        </p:blipFill>
        <p:spPr bwMode="auto">
          <a:xfrm>
            <a:off x="3490722" y="1131972"/>
            <a:ext cx="5177790" cy="45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71D7C-8961-70A9-0A9F-6295C2B106ED}"/>
              </a:ext>
            </a:extLst>
          </p:cNvPr>
          <p:cNvSpPr txBox="1"/>
          <p:nvPr/>
        </p:nvSpPr>
        <p:spPr>
          <a:xfrm>
            <a:off x="3728621" y="5726027"/>
            <a:ext cx="4939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sample space when rolling your d20 is all integers from 1 to 20.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6696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Graphic 3080">
            <a:extLst>
              <a:ext uri="{FF2B5EF4-FFF2-40B4-BE49-F238E27FC236}">
                <a16:creationId xmlns:a16="http://schemas.microsoft.com/office/drawing/2014/main" id="{0CCD97F3-1E0B-466D-8FE2-E56C12B2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943" y="-452644"/>
            <a:ext cx="5486400" cy="914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11021-FF72-F865-3A81-8EEF97C9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28" y="3799300"/>
            <a:ext cx="4283964" cy="2264392"/>
          </a:xfrm>
        </p:spPr>
        <p:txBody>
          <a:bodyPr anchor="ctr">
            <a:normAutofit/>
          </a:bodyPr>
          <a:lstStyle/>
          <a:p>
            <a:r>
              <a:rPr lang="en-US" dirty="0"/>
              <a:t>Some more definitions</a:t>
            </a:r>
            <a:endParaRPr lang="en-GB" dirty="0"/>
          </a:p>
        </p:txBody>
      </p:sp>
      <p:pic>
        <p:nvPicPr>
          <p:cNvPr id="3074" name="Picture 2" descr="Rolling a NATURAL 20 in Dungeons and Dragons - YouTube">
            <a:extLst>
              <a:ext uri="{FF2B5EF4-FFF2-40B4-BE49-F238E27FC236}">
                <a16:creationId xmlns:a16="http://schemas.microsoft.com/office/drawing/2014/main" id="{A8A21DF0-B9C8-ADD2-A7B4-E1828FAD0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r="14379" b="-2"/>
          <a:stretch/>
        </p:blipFill>
        <p:spPr bwMode="auto">
          <a:xfrm>
            <a:off x="20" y="-2"/>
            <a:ext cx="45719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at 1 Meme Generator - Imgflip">
            <a:extLst>
              <a:ext uri="{FF2B5EF4-FFF2-40B4-BE49-F238E27FC236}">
                <a16:creationId xmlns:a16="http://schemas.microsoft.com/office/drawing/2014/main" id="{8A92AA52-B8DD-3B7E-FA03-9A973552A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3" b="-2"/>
          <a:stretch/>
        </p:blipFill>
        <p:spPr bwMode="auto">
          <a:xfrm>
            <a:off x="4572000" y="10"/>
            <a:ext cx="4572000" cy="36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897" y="3931441"/>
            <a:ext cx="5953077" cy="2797832"/>
          </a:xfrm>
        </p:spPr>
        <p:txBody>
          <a:bodyPr anchor="ctr">
            <a:normAutofit/>
          </a:bodyPr>
          <a:lstStyle/>
          <a:p>
            <a:r>
              <a:rPr lang="en-US" b="1" dirty="0"/>
              <a:t>Event</a:t>
            </a:r>
          </a:p>
          <a:p>
            <a:pPr marL="0" indent="0">
              <a:buNone/>
            </a:pPr>
            <a:r>
              <a:rPr lang="en-US" dirty="0"/>
              <a:t>Set of outcomes from a chance experiment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Event “nat. 20 or 1”: all dice rolls that are either 20 or 1.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A4EF068-10B6-4B97-AA42-5C97E3268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303AE-2279-342A-D6A2-4B79EDFDB4DE}"/>
              </a:ext>
            </a:extLst>
          </p:cNvPr>
          <p:cNvSpPr txBox="1"/>
          <p:nvPr/>
        </p:nvSpPr>
        <p:spPr>
          <a:xfrm>
            <a:off x="3719743" y="1029810"/>
            <a:ext cx="1580225" cy="132343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OR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11021-FF72-F865-3A81-8EEF97C9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300"/>
              <a:t>Some more definitions</a:t>
            </a:r>
            <a:endParaRPr lang="en-GB" sz="4300"/>
          </a:p>
        </p:txBody>
      </p:sp>
      <p:sp>
        <p:nvSpPr>
          <p:cNvPr id="103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  <a:gd name="connsiteX0" fmla="*/ 0 w 5410200"/>
              <a:gd name="connsiteY0" fmla="*/ 0 h 13716"/>
              <a:gd name="connsiteX1" fmla="*/ 622173 w 5410200"/>
              <a:gd name="connsiteY1" fmla="*/ 0 h 13716"/>
              <a:gd name="connsiteX2" fmla="*/ 1136142 w 5410200"/>
              <a:gd name="connsiteY2" fmla="*/ 0 h 13716"/>
              <a:gd name="connsiteX3" fmla="*/ 1920621 w 5410200"/>
              <a:gd name="connsiteY3" fmla="*/ 0 h 13716"/>
              <a:gd name="connsiteX4" fmla="*/ 2542794 w 5410200"/>
              <a:gd name="connsiteY4" fmla="*/ 0 h 13716"/>
              <a:gd name="connsiteX5" fmla="*/ 3164967 w 5410200"/>
              <a:gd name="connsiteY5" fmla="*/ 0 h 13716"/>
              <a:gd name="connsiteX6" fmla="*/ 3949446 w 5410200"/>
              <a:gd name="connsiteY6" fmla="*/ 0 h 13716"/>
              <a:gd name="connsiteX7" fmla="*/ 4517517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165854 w 5410200"/>
              <a:gd name="connsiteY11" fmla="*/ 13716 h 13716"/>
              <a:gd name="connsiteX12" fmla="*/ 3543681 w 5410200"/>
              <a:gd name="connsiteY12" fmla="*/ 13716 h 13716"/>
              <a:gd name="connsiteX13" fmla="*/ 2759202 w 5410200"/>
              <a:gd name="connsiteY13" fmla="*/ 13716 h 13716"/>
              <a:gd name="connsiteX14" fmla="*/ 1974723 w 5410200"/>
              <a:gd name="connsiteY14" fmla="*/ 13716 h 13716"/>
              <a:gd name="connsiteX15" fmla="*/ 1406652 w 5410200"/>
              <a:gd name="connsiteY15" fmla="*/ 13716 h 13716"/>
              <a:gd name="connsiteX16" fmla="*/ 730377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76940" y="8795"/>
                  <a:pt x="295530" y="-3818"/>
                  <a:pt x="568071" y="0"/>
                </a:cubicBezTo>
                <a:cubicBezTo>
                  <a:pt x="821049" y="-7814"/>
                  <a:pt x="977778" y="-9274"/>
                  <a:pt x="1298448" y="0"/>
                </a:cubicBezTo>
                <a:cubicBezTo>
                  <a:pt x="1590381" y="13044"/>
                  <a:pt x="1630605" y="-28"/>
                  <a:pt x="1920621" y="0"/>
                </a:cubicBezTo>
                <a:cubicBezTo>
                  <a:pt x="2206035" y="10386"/>
                  <a:pt x="2357755" y="-28028"/>
                  <a:pt x="2488692" y="0"/>
                </a:cubicBezTo>
                <a:cubicBezTo>
                  <a:pt x="2633521" y="25625"/>
                  <a:pt x="3022777" y="-45440"/>
                  <a:pt x="3219069" y="0"/>
                </a:cubicBezTo>
                <a:cubicBezTo>
                  <a:pt x="3460337" y="63290"/>
                  <a:pt x="3645640" y="26494"/>
                  <a:pt x="3895344" y="0"/>
                </a:cubicBezTo>
                <a:cubicBezTo>
                  <a:pt x="4126339" y="-535"/>
                  <a:pt x="4382665" y="-55222"/>
                  <a:pt x="4571619" y="0"/>
                </a:cubicBezTo>
                <a:cubicBezTo>
                  <a:pt x="4776405" y="-816"/>
                  <a:pt x="5201098" y="-43036"/>
                  <a:pt x="5410200" y="0"/>
                </a:cubicBezTo>
                <a:cubicBezTo>
                  <a:pt x="5409052" y="2649"/>
                  <a:pt x="5410186" y="9063"/>
                  <a:pt x="5410200" y="13716"/>
                </a:cubicBezTo>
                <a:cubicBezTo>
                  <a:pt x="5133704" y="5182"/>
                  <a:pt x="5123444" y="31477"/>
                  <a:pt x="4842129" y="13716"/>
                </a:cubicBezTo>
                <a:cubicBezTo>
                  <a:pt x="4568650" y="-219"/>
                  <a:pt x="4447390" y="8221"/>
                  <a:pt x="4328160" y="13716"/>
                </a:cubicBezTo>
                <a:cubicBezTo>
                  <a:pt x="4227436" y="28078"/>
                  <a:pt x="3754725" y="-2253"/>
                  <a:pt x="3597783" y="13716"/>
                </a:cubicBezTo>
                <a:cubicBezTo>
                  <a:pt x="3459353" y="10223"/>
                  <a:pt x="3317740" y="47315"/>
                  <a:pt x="3029712" y="13716"/>
                </a:cubicBezTo>
                <a:cubicBezTo>
                  <a:pt x="2766446" y="5245"/>
                  <a:pt x="2645518" y="35922"/>
                  <a:pt x="2299335" y="13716"/>
                </a:cubicBezTo>
                <a:cubicBezTo>
                  <a:pt x="1977844" y="23735"/>
                  <a:pt x="1781583" y="-1801"/>
                  <a:pt x="1514856" y="13716"/>
                </a:cubicBezTo>
                <a:cubicBezTo>
                  <a:pt x="1212648" y="18781"/>
                  <a:pt x="1087880" y="-4407"/>
                  <a:pt x="892683" y="13716"/>
                </a:cubicBezTo>
                <a:cubicBezTo>
                  <a:pt x="745769" y="11772"/>
                  <a:pt x="183254" y="-32062"/>
                  <a:pt x="0" y="13716"/>
                </a:cubicBezTo>
                <a:cubicBezTo>
                  <a:pt x="-907" y="9799"/>
                  <a:pt x="-75" y="7151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69468" y="-22806"/>
                  <a:pt x="392563" y="4840"/>
                  <a:pt x="622173" y="0"/>
                </a:cubicBezTo>
                <a:cubicBezTo>
                  <a:pt x="884216" y="-2196"/>
                  <a:pt x="1034637" y="7784"/>
                  <a:pt x="1136142" y="0"/>
                </a:cubicBezTo>
                <a:cubicBezTo>
                  <a:pt x="1204956" y="5920"/>
                  <a:pt x="1559779" y="-61408"/>
                  <a:pt x="1920621" y="0"/>
                </a:cubicBezTo>
                <a:cubicBezTo>
                  <a:pt x="2280250" y="-18581"/>
                  <a:pt x="2372470" y="4128"/>
                  <a:pt x="2542794" y="0"/>
                </a:cubicBezTo>
                <a:cubicBezTo>
                  <a:pt x="2688150" y="-17189"/>
                  <a:pt x="2885478" y="-51412"/>
                  <a:pt x="3164967" y="0"/>
                </a:cubicBezTo>
                <a:cubicBezTo>
                  <a:pt x="3470933" y="16143"/>
                  <a:pt x="3588003" y="-4313"/>
                  <a:pt x="3949446" y="0"/>
                </a:cubicBezTo>
                <a:cubicBezTo>
                  <a:pt x="4331172" y="1470"/>
                  <a:pt x="4289286" y="5331"/>
                  <a:pt x="4517517" y="0"/>
                </a:cubicBezTo>
                <a:cubicBezTo>
                  <a:pt x="4736577" y="41911"/>
                  <a:pt x="5141868" y="443"/>
                  <a:pt x="5410200" y="0"/>
                </a:cubicBezTo>
                <a:cubicBezTo>
                  <a:pt x="5410845" y="2936"/>
                  <a:pt x="5409877" y="9829"/>
                  <a:pt x="5410200" y="13716"/>
                </a:cubicBezTo>
                <a:cubicBezTo>
                  <a:pt x="5130880" y="48304"/>
                  <a:pt x="5008082" y="-27188"/>
                  <a:pt x="4842129" y="13716"/>
                </a:cubicBezTo>
                <a:cubicBezTo>
                  <a:pt x="4629232" y="38478"/>
                  <a:pt x="4430159" y="43872"/>
                  <a:pt x="4165854" y="13716"/>
                </a:cubicBezTo>
                <a:cubicBezTo>
                  <a:pt x="3880517" y="17026"/>
                  <a:pt x="3820863" y="-12209"/>
                  <a:pt x="3543681" y="13716"/>
                </a:cubicBezTo>
                <a:cubicBezTo>
                  <a:pt x="3267577" y="39687"/>
                  <a:pt x="3047131" y="-8774"/>
                  <a:pt x="2759202" y="13716"/>
                </a:cubicBezTo>
                <a:cubicBezTo>
                  <a:pt x="2418778" y="17929"/>
                  <a:pt x="2206820" y="-35095"/>
                  <a:pt x="1974723" y="13716"/>
                </a:cubicBezTo>
                <a:cubicBezTo>
                  <a:pt x="1740429" y="35710"/>
                  <a:pt x="1599301" y="34493"/>
                  <a:pt x="1406652" y="13716"/>
                </a:cubicBezTo>
                <a:cubicBezTo>
                  <a:pt x="1196601" y="3966"/>
                  <a:pt x="938578" y="38717"/>
                  <a:pt x="730377" y="13716"/>
                </a:cubicBezTo>
                <a:cubicBezTo>
                  <a:pt x="524173" y="26651"/>
                  <a:pt x="336004" y="-17469"/>
                  <a:pt x="0" y="13716"/>
                </a:cubicBezTo>
                <a:cubicBezTo>
                  <a:pt x="-377" y="9245"/>
                  <a:pt x="1157" y="3819"/>
                  <a:pt x="0" y="0"/>
                </a:cubicBezTo>
                <a:close/>
              </a:path>
              <a:path w="5410200" h="13716" fill="none" stroke="0" extrusionOk="0">
                <a:moveTo>
                  <a:pt x="0" y="0"/>
                </a:moveTo>
                <a:cubicBezTo>
                  <a:pt x="148438" y="-27720"/>
                  <a:pt x="315263" y="-14841"/>
                  <a:pt x="568071" y="0"/>
                </a:cubicBezTo>
                <a:cubicBezTo>
                  <a:pt x="840209" y="21288"/>
                  <a:pt x="982180" y="-6281"/>
                  <a:pt x="1298448" y="0"/>
                </a:cubicBezTo>
                <a:cubicBezTo>
                  <a:pt x="1577021" y="13763"/>
                  <a:pt x="1630910" y="1060"/>
                  <a:pt x="1920621" y="0"/>
                </a:cubicBezTo>
                <a:cubicBezTo>
                  <a:pt x="2200928" y="-1340"/>
                  <a:pt x="2382869" y="-10369"/>
                  <a:pt x="2488692" y="0"/>
                </a:cubicBezTo>
                <a:cubicBezTo>
                  <a:pt x="2620356" y="20061"/>
                  <a:pt x="3042766" y="-74691"/>
                  <a:pt x="3219069" y="0"/>
                </a:cubicBezTo>
                <a:cubicBezTo>
                  <a:pt x="3395755" y="31704"/>
                  <a:pt x="3646717" y="33546"/>
                  <a:pt x="3895344" y="0"/>
                </a:cubicBezTo>
                <a:cubicBezTo>
                  <a:pt x="4131847" y="-43416"/>
                  <a:pt x="4371681" y="11418"/>
                  <a:pt x="4571619" y="0"/>
                </a:cubicBezTo>
                <a:cubicBezTo>
                  <a:pt x="4799447" y="47677"/>
                  <a:pt x="5212547" y="1562"/>
                  <a:pt x="5410200" y="0"/>
                </a:cubicBezTo>
                <a:cubicBezTo>
                  <a:pt x="5408905" y="2744"/>
                  <a:pt x="5410401" y="9950"/>
                  <a:pt x="5410200" y="13716"/>
                </a:cubicBezTo>
                <a:cubicBezTo>
                  <a:pt x="5139576" y="2947"/>
                  <a:pt x="5122299" y="33775"/>
                  <a:pt x="4842129" y="13716"/>
                </a:cubicBezTo>
                <a:cubicBezTo>
                  <a:pt x="4566356" y="6655"/>
                  <a:pt x="4456854" y="15426"/>
                  <a:pt x="4328160" y="13716"/>
                </a:cubicBezTo>
                <a:cubicBezTo>
                  <a:pt x="4234703" y="-822"/>
                  <a:pt x="3768176" y="-16062"/>
                  <a:pt x="3597783" y="13716"/>
                </a:cubicBezTo>
                <a:cubicBezTo>
                  <a:pt x="3430303" y="10148"/>
                  <a:pt x="3287506" y="20215"/>
                  <a:pt x="3029712" y="13716"/>
                </a:cubicBezTo>
                <a:cubicBezTo>
                  <a:pt x="2742636" y="-2421"/>
                  <a:pt x="2637847" y="18109"/>
                  <a:pt x="2299335" y="13716"/>
                </a:cubicBezTo>
                <a:cubicBezTo>
                  <a:pt x="1959433" y="-7861"/>
                  <a:pt x="1779456" y="37101"/>
                  <a:pt x="1514856" y="13716"/>
                </a:cubicBezTo>
                <a:cubicBezTo>
                  <a:pt x="1212431" y="31797"/>
                  <a:pt x="1086601" y="7282"/>
                  <a:pt x="892683" y="13716"/>
                </a:cubicBezTo>
                <a:cubicBezTo>
                  <a:pt x="721500" y="45800"/>
                  <a:pt x="194249" y="-29802"/>
                  <a:pt x="0" y="13716"/>
                </a:cubicBezTo>
                <a:cubicBezTo>
                  <a:pt x="-508" y="9800"/>
                  <a:pt x="-280" y="682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10200"/>
                      <a:gd name="connsiteY0" fmla="*/ 0 h 13716"/>
                      <a:gd name="connsiteX1" fmla="*/ 568071 w 5410200"/>
                      <a:gd name="connsiteY1" fmla="*/ 0 h 13716"/>
                      <a:gd name="connsiteX2" fmla="*/ 1298448 w 5410200"/>
                      <a:gd name="connsiteY2" fmla="*/ 0 h 13716"/>
                      <a:gd name="connsiteX3" fmla="*/ 1920621 w 5410200"/>
                      <a:gd name="connsiteY3" fmla="*/ 0 h 13716"/>
                      <a:gd name="connsiteX4" fmla="*/ 2488692 w 5410200"/>
                      <a:gd name="connsiteY4" fmla="*/ 0 h 13716"/>
                      <a:gd name="connsiteX5" fmla="*/ 3219069 w 5410200"/>
                      <a:gd name="connsiteY5" fmla="*/ 0 h 13716"/>
                      <a:gd name="connsiteX6" fmla="*/ 3895344 w 5410200"/>
                      <a:gd name="connsiteY6" fmla="*/ 0 h 13716"/>
                      <a:gd name="connsiteX7" fmla="*/ 4571619 w 5410200"/>
                      <a:gd name="connsiteY7" fmla="*/ 0 h 13716"/>
                      <a:gd name="connsiteX8" fmla="*/ 5410200 w 5410200"/>
                      <a:gd name="connsiteY8" fmla="*/ 0 h 13716"/>
                      <a:gd name="connsiteX9" fmla="*/ 5410200 w 5410200"/>
                      <a:gd name="connsiteY9" fmla="*/ 13716 h 13716"/>
                      <a:gd name="connsiteX10" fmla="*/ 4842129 w 5410200"/>
                      <a:gd name="connsiteY10" fmla="*/ 13716 h 13716"/>
                      <a:gd name="connsiteX11" fmla="*/ 4328160 w 5410200"/>
                      <a:gd name="connsiteY11" fmla="*/ 13716 h 13716"/>
                      <a:gd name="connsiteX12" fmla="*/ 3597783 w 5410200"/>
                      <a:gd name="connsiteY12" fmla="*/ 13716 h 13716"/>
                      <a:gd name="connsiteX13" fmla="*/ 3029712 w 5410200"/>
                      <a:gd name="connsiteY13" fmla="*/ 13716 h 13716"/>
                      <a:gd name="connsiteX14" fmla="*/ 2299335 w 5410200"/>
                      <a:gd name="connsiteY14" fmla="*/ 13716 h 13716"/>
                      <a:gd name="connsiteX15" fmla="*/ 1514856 w 5410200"/>
                      <a:gd name="connsiteY15" fmla="*/ 13716 h 13716"/>
                      <a:gd name="connsiteX16" fmla="*/ 892683 w 5410200"/>
                      <a:gd name="connsiteY16" fmla="*/ 13716 h 13716"/>
                      <a:gd name="connsiteX17" fmla="*/ 0 w 5410200"/>
                      <a:gd name="connsiteY17" fmla="*/ 13716 h 13716"/>
                      <a:gd name="connsiteX18" fmla="*/ 0 w 5410200"/>
                      <a:gd name="connsiteY1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410200" h="13716" fill="none" extrusionOk="0">
                        <a:moveTo>
                          <a:pt x="0" y="0"/>
                        </a:moveTo>
                        <a:cubicBezTo>
                          <a:pt x="163050" y="-18707"/>
                          <a:pt x="319321" y="-16364"/>
                          <a:pt x="568071" y="0"/>
                        </a:cubicBezTo>
                        <a:cubicBezTo>
                          <a:pt x="816821" y="16364"/>
                          <a:pt x="1013224" y="-7268"/>
                          <a:pt x="1298448" y="0"/>
                        </a:cubicBezTo>
                        <a:cubicBezTo>
                          <a:pt x="1583672" y="7268"/>
                          <a:pt x="1631711" y="-3367"/>
                          <a:pt x="1920621" y="0"/>
                        </a:cubicBezTo>
                        <a:cubicBezTo>
                          <a:pt x="2209531" y="3367"/>
                          <a:pt x="2364420" y="-19184"/>
                          <a:pt x="2488692" y="0"/>
                        </a:cubicBezTo>
                        <a:cubicBezTo>
                          <a:pt x="2612964" y="19184"/>
                          <a:pt x="3023298" y="-34627"/>
                          <a:pt x="3219069" y="0"/>
                        </a:cubicBezTo>
                        <a:cubicBezTo>
                          <a:pt x="3414840" y="34627"/>
                          <a:pt x="3656810" y="24043"/>
                          <a:pt x="3895344" y="0"/>
                        </a:cubicBezTo>
                        <a:cubicBezTo>
                          <a:pt x="4133879" y="-24043"/>
                          <a:pt x="4393984" y="-19577"/>
                          <a:pt x="4571619" y="0"/>
                        </a:cubicBezTo>
                        <a:cubicBezTo>
                          <a:pt x="4749255" y="19577"/>
                          <a:pt x="5179928" y="-6281"/>
                          <a:pt x="5410200" y="0"/>
                        </a:cubicBezTo>
                        <a:cubicBezTo>
                          <a:pt x="5409587" y="2854"/>
                          <a:pt x="5409791" y="9451"/>
                          <a:pt x="5410200" y="13716"/>
                        </a:cubicBezTo>
                        <a:cubicBezTo>
                          <a:pt x="5139060" y="2179"/>
                          <a:pt x="5121593" y="26463"/>
                          <a:pt x="4842129" y="13716"/>
                        </a:cubicBezTo>
                        <a:cubicBezTo>
                          <a:pt x="4562665" y="969"/>
                          <a:pt x="4448273" y="4915"/>
                          <a:pt x="4328160" y="13716"/>
                        </a:cubicBezTo>
                        <a:cubicBezTo>
                          <a:pt x="4208047" y="22517"/>
                          <a:pt x="3760936" y="17995"/>
                          <a:pt x="3597783" y="13716"/>
                        </a:cubicBezTo>
                        <a:cubicBezTo>
                          <a:pt x="3434630" y="9437"/>
                          <a:pt x="3299718" y="28641"/>
                          <a:pt x="3029712" y="13716"/>
                        </a:cubicBezTo>
                        <a:cubicBezTo>
                          <a:pt x="2759706" y="-1209"/>
                          <a:pt x="2640159" y="22822"/>
                          <a:pt x="2299335" y="13716"/>
                        </a:cubicBezTo>
                        <a:cubicBezTo>
                          <a:pt x="1958511" y="4610"/>
                          <a:pt x="1801186" y="24413"/>
                          <a:pt x="1514856" y="13716"/>
                        </a:cubicBezTo>
                        <a:cubicBezTo>
                          <a:pt x="1228526" y="3019"/>
                          <a:pt x="1063509" y="-9877"/>
                          <a:pt x="892683" y="13716"/>
                        </a:cubicBezTo>
                        <a:cubicBezTo>
                          <a:pt x="721857" y="37309"/>
                          <a:pt x="186945" y="-25469"/>
                          <a:pt x="0" y="13716"/>
                        </a:cubicBezTo>
                        <a:cubicBezTo>
                          <a:pt x="-342" y="9537"/>
                          <a:pt x="-97" y="6817"/>
                          <a:pt x="0" y="0"/>
                        </a:cubicBezTo>
                        <a:close/>
                      </a:path>
                      <a:path w="5410200" h="13716" stroke="0" extrusionOk="0">
                        <a:moveTo>
                          <a:pt x="0" y="0"/>
                        </a:moveTo>
                        <a:cubicBezTo>
                          <a:pt x="285096" y="-4925"/>
                          <a:pt x="376456" y="22268"/>
                          <a:pt x="622173" y="0"/>
                        </a:cubicBezTo>
                        <a:cubicBezTo>
                          <a:pt x="867890" y="-22268"/>
                          <a:pt x="1031392" y="7228"/>
                          <a:pt x="1136142" y="0"/>
                        </a:cubicBezTo>
                        <a:cubicBezTo>
                          <a:pt x="1240892" y="-7228"/>
                          <a:pt x="1561853" y="9877"/>
                          <a:pt x="1920621" y="0"/>
                        </a:cubicBezTo>
                        <a:cubicBezTo>
                          <a:pt x="2279389" y="-9877"/>
                          <a:pt x="2367255" y="19546"/>
                          <a:pt x="2542794" y="0"/>
                        </a:cubicBezTo>
                        <a:cubicBezTo>
                          <a:pt x="2718333" y="-19546"/>
                          <a:pt x="2866732" y="-22226"/>
                          <a:pt x="3164967" y="0"/>
                        </a:cubicBezTo>
                        <a:cubicBezTo>
                          <a:pt x="3463202" y="22226"/>
                          <a:pt x="3568055" y="-2765"/>
                          <a:pt x="3949446" y="0"/>
                        </a:cubicBezTo>
                        <a:cubicBezTo>
                          <a:pt x="4330837" y="2765"/>
                          <a:pt x="4287895" y="10557"/>
                          <a:pt x="4517517" y="0"/>
                        </a:cubicBezTo>
                        <a:cubicBezTo>
                          <a:pt x="4747139" y="-10557"/>
                          <a:pt x="5149588" y="8716"/>
                          <a:pt x="5410200" y="0"/>
                        </a:cubicBezTo>
                        <a:cubicBezTo>
                          <a:pt x="5410660" y="2787"/>
                          <a:pt x="5410166" y="9748"/>
                          <a:pt x="5410200" y="13716"/>
                        </a:cubicBezTo>
                        <a:cubicBezTo>
                          <a:pt x="5163327" y="36922"/>
                          <a:pt x="5008749" y="6121"/>
                          <a:pt x="4842129" y="13716"/>
                        </a:cubicBezTo>
                        <a:cubicBezTo>
                          <a:pt x="4675509" y="21311"/>
                          <a:pt x="4433401" y="-5187"/>
                          <a:pt x="4165854" y="13716"/>
                        </a:cubicBezTo>
                        <a:cubicBezTo>
                          <a:pt x="3898308" y="32619"/>
                          <a:pt x="3809032" y="-13282"/>
                          <a:pt x="3543681" y="13716"/>
                        </a:cubicBezTo>
                        <a:cubicBezTo>
                          <a:pt x="3278330" y="40714"/>
                          <a:pt x="3073876" y="-20489"/>
                          <a:pt x="2759202" y="13716"/>
                        </a:cubicBezTo>
                        <a:cubicBezTo>
                          <a:pt x="2444528" y="47921"/>
                          <a:pt x="2204144" y="-1200"/>
                          <a:pt x="1974723" y="13716"/>
                        </a:cubicBezTo>
                        <a:cubicBezTo>
                          <a:pt x="1745302" y="28632"/>
                          <a:pt x="1602335" y="26918"/>
                          <a:pt x="1406652" y="13716"/>
                        </a:cubicBezTo>
                        <a:cubicBezTo>
                          <a:pt x="1210969" y="514"/>
                          <a:pt x="923948" y="-1411"/>
                          <a:pt x="730377" y="13716"/>
                        </a:cubicBezTo>
                        <a:cubicBezTo>
                          <a:pt x="536806" y="28843"/>
                          <a:pt x="336496" y="-4713"/>
                          <a:pt x="0" y="13716"/>
                        </a:cubicBezTo>
                        <a:cubicBezTo>
                          <a:pt x="-535" y="9547"/>
                          <a:pt x="488" y="451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is the likelihood of 6 Consecutive Nat 20's : r/DnD">
            <a:extLst>
              <a:ext uri="{FF2B5EF4-FFF2-40B4-BE49-F238E27FC236}">
                <a16:creationId xmlns:a16="http://schemas.microsoft.com/office/drawing/2014/main" id="{BC33A4CD-6907-C96D-60AC-F7284305B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9"/>
          <a:stretch/>
        </p:blipFill>
        <p:spPr bwMode="auto">
          <a:xfrm>
            <a:off x="3659054" y="2969086"/>
            <a:ext cx="4968077" cy="370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05AC4-8C97-395A-0F73-2A212B0057A3}"/>
              </a:ext>
            </a:extLst>
          </p:cNvPr>
          <p:cNvSpPr txBox="1"/>
          <p:nvPr/>
        </p:nvSpPr>
        <p:spPr>
          <a:xfrm>
            <a:off x="4092606" y="3636117"/>
            <a:ext cx="4447713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297180">
              <a:spcAft>
                <a:spcPts val="600"/>
              </a:spcAft>
            </a:pPr>
            <a:r>
              <a:rPr lang="en-US" sz="2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What was the probability?</a:t>
            </a:r>
          </a:p>
          <a:p>
            <a:pPr defTabSz="297180">
              <a:spcAft>
                <a:spcPts val="600"/>
              </a:spcAft>
            </a:pPr>
            <a:r>
              <a:rPr lang="en-US" sz="20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1/20*1/20*1/20 = 1/8000 = 0.000125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47D-736C-2C4B-6B3E-C11293C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301" y="637207"/>
            <a:ext cx="5175384" cy="1497486"/>
          </a:xfrm>
        </p:spPr>
        <p:txBody>
          <a:bodyPr>
            <a:normAutofit/>
          </a:bodyPr>
          <a:lstStyle/>
          <a:p>
            <a:pPr marL="148590" indent="-148590" defTabSz="594360">
              <a:spcBef>
                <a:spcPts val="650"/>
              </a:spcBef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</a:p>
          <a:p>
            <a:pPr marL="0" indent="0" defTabSz="594360">
              <a:spcBef>
                <a:spcPts val="650"/>
              </a:spcBef>
              <a:buNone/>
            </a:pPr>
            <a:r>
              <a:rPr lang="en-GB" sz="2400" dirty="0" err="1"/>
              <a:t>Mesure</a:t>
            </a:r>
            <a:r>
              <a:rPr lang="en-GB" sz="2400" dirty="0"/>
              <a:t> of likelihood of an event </a:t>
            </a:r>
            <a:r>
              <a:rPr lang="en-GB" sz="2400" dirty="0" err="1"/>
              <a:t>occurence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F496-C88E-8E3C-2D49-5ADC0143D71F}"/>
              </a:ext>
            </a:extLst>
          </p:cNvPr>
          <p:cNvSpPr txBox="1"/>
          <p:nvPr/>
        </p:nvSpPr>
        <p:spPr>
          <a:xfrm>
            <a:off x="3659054" y="2197947"/>
            <a:ext cx="48812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i="1" dirty="0"/>
              <a:t>The Barbarian dragonborn rolls </a:t>
            </a:r>
            <a:r>
              <a:rPr lang="en-US" sz="2000" i="1" dirty="0" err="1"/>
              <a:t>nat</a:t>
            </a:r>
            <a:r>
              <a:rPr lang="en-US" sz="2000" i="1" dirty="0"/>
              <a:t> 1 three times in a row, almost killing off the party.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83074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097787-5498-4F92-C3C0-757611B272F0}"/>
              </a:ext>
            </a:extLst>
          </p:cNvPr>
          <p:cNvGrpSpPr/>
          <p:nvPr/>
        </p:nvGrpSpPr>
        <p:grpSpPr>
          <a:xfrm>
            <a:off x="482600" y="353043"/>
            <a:ext cx="8178798" cy="3737176"/>
            <a:chOff x="482600" y="1560411"/>
            <a:chExt cx="8178798" cy="37371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8265A91-6EB9-5103-BEAA-345E5566CCB3}"/>
                </a:ext>
              </a:extLst>
            </p:cNvPr>
            <p:cNvSpPr/>
            <p:nvPr/>
          </p:nvSpPr>
          <p:spPr>
            <a:xfrm>
              <a:off x="2928751" y="1560411"/>
              <a:ext cx="3286496" cy="1164834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Probability Distribution</a:t>
              </a:r>
              <a:endParaRPr lang="en-GB" sz="4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4A5AF4-2BDB-2170-1B2D-78752BF6E947}"/>
                </a:ext>
              </a:extLst>
            </p:cNvPr>
            <p:cNvSpPr/>
            <p:nvPr/>
          </p:nvSpPr>
          <p:spPr>
            <a:xfrm>
              <a:off x="482600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Continuous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2DFA9C-7946-44F0-511F-AFA293DDAA7F}"/>
                </a:ext>
              </a:extLst>
            </p:cNvPr>
            <p:cNvSpPr/>
            <p:nvPr/>
          </p:nvSpPr>
          <p:spPr>
            <a:xfrm>
              <a:off x="5374902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Discrete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763A3-3212-D529-0F01-1053176E725C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2125848" y="2725245"/>
              <a:ext cx="2446151" cy="14075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76D6F1-5E34-8AA7-C046-73C148357EA8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4571999" y="2725245"/>
              <a:ext cx="2446151" cy="14075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417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2003-CF46-EC72-514F-01D8B84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– Learning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75D7-B843-D970-3DBF-0305ECA5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concept of probability distribution</a:t>
            </a:r>
          </a:p>
          <a:p>
            <a:r>
              <a:rPr lang="en-US" dirty="0"/>
              <a:t>A very short intro to R and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766CCB-D2AD-54AF-ABBE-772B28D374DC}"/>
              </a:ext>
            </a:extLst>
          </p:cNvPr>
          <p:cNvGrpSpPr/>
          <p:nvPr/>
        </p:nvGrpSpPr>
        <p:grpSpPr>
          <a:xfrm>
            <a:off x="557675" y="344170"/>
            <a:ext cx="8178798" cy="3737176"/>
            <a:chOff x="482600" y="1560411"/>
            <a:chExt cx="8178798" cy="373717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4A5AF4-2BDB-2170-1B2D-78752BF6E947}"/>
                </a:ext>
              </a:extLst>
            </p:cNvPr>
            <p:cNvSpPr/>
            <p:nvPr/>
          </p:nvSpPr>
          <p:spPr>
            <a:xfrm>
              <a:off x="482600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Continuous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2DFA9C-7946-44F0-511F-AFA293DDAA7F}"/>
                </a:ext>
              </a:extLst>
            </p:cNvPr>
            <p:cNvSpPr/>
            <p:nvPr/>
          </p:nvSpPr>
          <p:spPr>
            <a:xfrm>
              <a:off x="5374902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Discrete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0B7628-47EB-EB2E-8DBE-78F51610A5C3}"/>
                </a:ext>
              </a:extLst>
            </p:cNvPr>
            <p:cNvGrpSpPr/>
            <p:nvPr/>
          </p:nvGrpSpPr>
          <p:grpSpPr>
            <a:xfrm>
              <a:off x="2125848" y="1560411"/>
              <a:ext cx="4892302" cy="2572342"/>
              <a:chOff x="2125848" y="1560411"/>
              <a:chExt cx="4892302" cy="257234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166A2AB-6450-E2A8-0B98-10D1DD4AEEC6}"/>
                  </a:ext>
                </a:extLst>
              </p:cNvPr>
              <p:cNvGrpSpPr/>
              <p:nvPr/>
            </p:nvGrpSpPr>
            <p:grpSpPr>
              <a:xfrm>
                <a:off x="2125848" y="1560411"/>
                <a:ext cx="4089399" cy="2572342"/>
                <a:chOff x="2125848" y="1560411"/>
                <a:chExt cx="4089399" cy="2572342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8265A91-6EB9-5103-BEAA-345E5566CCB3}"/>
                    </a:ext>
                  </a:extLst>
                </p:cNvPr>
                <p:cNvSpPr/>
                <p:nvPr/>
              </p:nvSpPr>
              <p:spPr>
                <a:xfrm>
                  <a:off x="2928751" y="1560411"/>
                  <a:ext cx="3286496" cy="1164834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5196">
                    <a:spcAft>
                      <a:spcPts val="600"/>
                    </a:spcAft>
                  </a:pPr>
                  <a:r>
                    <a:rPr lang="en-US" sz="3720" kern="1200" dirty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Probability Distribution</a:t>
                  </a:r>
                  <a:endParaRPr lang="en-GB" sz="4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523763A3-3212-D529-0F01-1053176E725C}"/>
                    </a:ext>
                  </a:extLst>
                </p:cNvPr>
                <p:cNvCxnSpPr>
                  <a:cxnSpLocks/>
                  <a:endCxn id="8" idx="0"/>
                </p:cNvCxnSpPr>
                <p:nvPr/>
              </p:nvCxnSpPr>
              <p:spPr>
                <a:xfrm flipH="1">
                  <a:off x="2125848" y="2725245"/>
                  <a:ext cx="2446151" cy="14075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B76D6F1-5E34-8AA7-C046-73C148357EA8}"/>
                  </a:ext>
                </a:extLst>
              </p:cNvPr>
              <p:cNvCxnSpPr>
                <a:stCxn id="5" idx="2"/>
                <a:endCxn id="10" idx="0"/>
              </p:cNvCxnSpPr>
              <p:nvPr/>
            </p:nvCxnSpPr>
            <p:spPr>
              <a:xfrm>
                <a:off x="4571999" y="2725245"/>
                <a:ext cx="2446151" cy="14075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8F7FB-C8E0-22BA-0CE2-D996DC355B16}"/>
              </a:ext>
            </a:extLst>
          </p:cNvPr>
          <p:cNvCxnSpPr>
            <a:stCxn id="8" idx="2"/>
          </p:cNvCxnSpPr>
          <p:nvPr/>
        </p:nvCxnSpPr>
        <p:spPr>
          <a:xfrm flipH="1">
            <a:off x="2196837" y="4081346"/>
            <a:ext cx="4086" cy="78361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2DC9A5-8F6F-63C3-B596-E568C66C7BD8}"/>
              </a:ext>
            </a:extLst>
          </p:cNvPr>
          <p:cNvSpPr/>
          <p:nvPr/>
        </p:nvSpPr>
        <p:spPr>
          <a:xfrm>
            <a:off x="557675" y="4864963"/>
            <a:ext cx="3286496" cy="1164834"/>
          </a:xfrm>
          <a:prstGeom prst="round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5196">
              <a:spcAft>
                <a:spcPts val="600"/>
              </a:spcAft>
            </a:pPr>
            <a:r>
              <a:rPr lang="en-US" sz="372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Continuous variables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766CCB-D2AD-54AF-ABBE-772B28D374DC}"/>
              </a:ext>
            </a:extLst>
          </p:cNvPr>
          <p:cNvGrpSpPr/>
          <p:nvPr/>
        </p:nvGrpSpPr>
        <p:grpSpPr>
          <a:xfrm>
            <a:off x="557675" y="344170"/>
            <a:ext cx="8178798" cy="3737176"/>
            <a:chOff x="482600" y="1560411"/>
            <a:chExt cx="8178798" cy="373717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4A5AF4-2BDB-2170-1B2D-78752BF6E947}"/>
                </a:ext>
              </a:extLst>
            </p:cNvPr>
            <p:cNvSpPr/>
            <p:nvPr/>
          </p:nvSpPr>
          <p:spPr>
            <a:xfrm>
              <a:off x="482600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Continuous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2DFA9C-7946-44F0-511F-AFA293DDAA7F}"/>
                </a:ext>
              </a:extLst>
            </p:cNvPr>
            <p:cNvSpPr/>
            <p:nvPr/>
          </p:nvSpPr>
          <p:spPr>
            <a:xfrm>
              <a:off x="5374902" y="4132753"/>
              <a:ext cx="3286496" cy="1164834"/>
            </a:xfrm>
            <a:prstGeom prst="roundRect">
              <a:avLst/>
            </a:prstGeom>
            <a:noFill/>
            <a:ln w="317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Discrete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0B7628-47EB-EB2E-8DBE-78F51610A5C3}"/>
                </a:ext>
              </a:extLst>
            </p:cNvPr>
            <p:cNvGrpSpPr/>
            <p:nvPr/>
          </p:nvGrpSpPr>
          <p:grpSpPr>
            <a:xfrm>
              <a:off x="2125848" y="1560411"/>
              <a:ext cx="4892302" cy="2572342"/>
              <a:chOff x="2125848" y="1560411"/>
              <a:chExt cx="4892302" cy="257234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166A2AB-6450-E2A8-0B98-10D1DD4AEEC6}"/>
                  </a:ext>
                </a:extLst>
              </p:cNvPr>
              <p:cNvGrpSpPr/>
              <p:nvPr/>
            </p:nvGrpSpPr>
            <p:grpSpPr>
              <a:xfrm>
                <a:off x="2125848" y="1560411"/>
                <a:ext cx="4089399" cy="2572342"/>
                <a:chOff x="2125848" y="1560411"/>
                <a:chExt cx="4089399" cy="2572342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8265A91-6EB9-5103-BEAA-345E5566CCB3}"/>
                    </a:ext>
                  </a:extLst>
                </p:cNvPr>
                <p:cNvSpPr/>
                <p:nvPr/>
              </p:nvSpPr>
              <p:spPr>
                <a:xfrm>
                  <a:off x="2928751" y="1560411"/>
                  <a:ext cx="3286496" cy="1164834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5196">
                    <a:spcAft>
                      <a:spcPts val="600"/>
                    </a:spcAft>
                  </a:pPr>
                  <a:r>
                    <a:rPr lang="en-US" sz="3720" kern="1200" dirty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Probability Distribution</a:t>
                  </a:r>
                  <a:endParaRPr lang="en-GB" sz="4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523763A3-3212-D529-0F01-1053176E725C}"/>
                    </a:ext>
                  </a:extLst>
                </p:cNvPr>
                <p:cNvCxnSpPr>
                  <a:cxnSpLocks/>
                  <a:endCxn id="8" idx="0"/>
                </p:cNvCxnSpPr>
                <p:nvPr/>
              </p:nvCxnSpPr>
              <p:spPr>
                <a:xfrm flipH="1">
                  <a:off x="2125848" y="2725245"/>
                  <a:ext cx="2446151" cy="14075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B76D6F1-5E34-8AA7-C046-73C148357EA8}"/>
                  </a:ext>
                </a:extLst>
              </p:cNvPr>
              <p:cNvCxnSpPr>
                <a:cxnSpLocks/>
                <a:stCxn id="5" idx="2"/>
                <a:endCxn id="10" idx="0"/>
              </p:cNvCxnSpPr>
              <p:nvPr/>
            </p:nvCxnSpPr>
            <p:spPr>
              <a:xfrm>
                <a:off x="4571999" y="2725245"/>
                <a:ext cx="2446151" cy="14075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8F7FB-C8E0-22BA-0CE2-D996DC355B1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196837" y="4081346"/>
            <a:ext cx="4086" cy="78361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2DC9A5-8F6F-63C3-B596-E568C66C7BD8}"/>
              </a:ext>
            </a:extLst>
          </p:cNvPr>
          <p:cNvSpPr/>
          <p:nvPr/>
        </p:nvSpPr>
        <p:spPr>
          <a:xfrm>
            <a:off x="557675" y="4864963"/>
            <a:ext cx="3286496" cy="1164834"/>
          </a:xfrm>
          <a:prstGeom prst="round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5196">
              <a:spcAft>
                <a:spcPts val="600"/>
              </a:spcAft>
            </a:pPr>
            <a:r>
              <a:rPr lang="en-US" sz="372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Continuous variables</a:t>
            </a:r>
            <a:endParaRPr lang="en-GB" sz="4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2046E-308F-BF69-324C-0BD0CB8865B0}"/>
              </a:ext>
            </a:extLst>
          </p:cNvPr>
          <p:cNvSpPr txBox="1"/>
          <p:nvPr/>
        </p:nvSpPr>
        <p:spPr>
          <a:xfrm>
            <a:off x="43456" y="6029797"/>
            <a:ext cx="43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Continuum of value within range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3876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CFA7E85-7686-FE75-EC35-97A3C41492CA}"/>
              </a:ext>
            </a:extLst>
          </p:cNvPr>
          <p:cNvGrpSpPr/>
          <p:nvPr/>
        </p:nvGrpSpPr>
        <p:grpSpPr>
          <a:xfrm>
            <a:off x="557675" y="344170"/>
            <a:ext cx="8330492" cy="5685627"/>
            <a:chOff x="482601" y="619378"/>
            <a:chExt cx="8330492" cy="56856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766CCB-D2AD-54AF-ABBE-772B28D374DC}"/>
                </a:ext>
              </a:extLst>
            </p:cNvPr>
            <p:cNvGrpSpPr/>
            <p:nvPr/>
          </p:nvGrpSpPr>
          <p:grpSpPr>
            <a:xfrm>
              <a:off x="482601" y="619378"/>
              <a:ext cx="8178798" cy="3737176"/>
              <a:chOff x="482600" y="1560411"/>
              <a:chExt cx="8178798" cy="373717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74A5AF4-2BDB-2170-1B2D-78752BF6E947}"/>
                  </a:ext>
                </a:extLst>
              </p:cNvPr>
              <p:cNvSpPr/>
              <p:nvPr/>
            </p:nvSpPr>
            <p:spPr>
              <a:xfrm>
                <a:off x="482600" y="4132753"/>
                <a:ext cx="3286496" cy="1164834"/>
              </a:xfrm>
              <a:prstGeom prst="roundRect">
                <a:avLst/>
              </a:prstGeom>
              <a:noFill/>
              <a:ln w="3175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5196">
                  <a:spcAft>
                    <a:spcPts val="600"/>
                  </a:spcAft>
                </a:pPr>
                <a:r>
                  <a:rPr lang="en-US" sz="372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Continuous</a:t>
                </a:r>
                <a:endParaRPr lang="en-GB" sz="400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62DFA9C-7946-44F0-511F-AFA293DDAA7F}"/>
                  </a:ext>
                </a:extLst>
              </p:cNvPr>
              <p:cNvSpPr/>
              <p:nvPr/>
            </p:nvSpPr>
            <p:spPr>
              <a:xfrm>
                <a:off x="5374902" y="4132753"/>
                <a:ext cx="3286496" cy="1164834"/>
              </a:xfrm>
              <a:prstGeom prst="roundRect">
                <a:avLst/>
              </a:prstGeom>
              <a:noFill/>
              <a:ln w="3175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5196">
                  <a:spcAft>
                    <a:spcPts val="600"/>
                  </a:spcAft>
                </a:pPr>
                <a:r>
                  <a:rPr lang="en-US" sz="372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Discrete</a:t>
                </a:r>
                <a:endParaRPr lang="en-GB" sz="400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30B7628-47EB-EB2E-8DBE-78F51610A5C3}"/>
                  </a:ext>
                </a:extLst>
              </p:cNvPr>
              <p:cNvGrpSpPr/>
              <p:nvPr/>
            </p:nvGrpSpPr>
            <p:grpSpPr>
              <a:xfrm>
                <a:off x="2125848" y="1560411"/>
                <a:ext cx="4892302" cy="2572342"/>
                <a:chOff x="2125848" y="1560411"/>
                <a:chExt cx="4892302" cy="257234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166A2AB-6450-E2A8-0B98-10D1DD4AEEC6}"/>
                    </a:ext>
                  </a:extLst>
                </p:cNvPr>
                <p:cNvGrpSpPr/>
                <p:nvPr/>
              </p:nvGrpSpPr>
              <p:grpSpPr>
                <a:xfrm>
                  <a:off x="2125848" y="1560411"/>
                  <a:ext cx="4089399" cy="2572342"/>
                  <a:chOff x="2125848" y="1560411"/>
                  <a:chExt cx="4089399" cy="2572342"/>
                </a:xfrm>
              </p:grpSpPr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28265A91-6EB9-5103-BEAA-345E5566CCB3}"/>
                      </a:ext>
                    </a:extLst>
                  </p:cNvPr>
                  <p:cNvSpPr/>
                  <p:nvPr/>
                </p:nvSpPr>
                <p:spPr>
                  <a:xfrm>
                    <a:off x="2928751" y="1560411"/>
                    <a:ext cx="3286496" cy="1164834"/>
                  </a:xfrm>
                  <a:prstGeom prst="round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5196">
                      <a:spcAft>
                        <a:spcPts val="600"/>
                      </a:spcAft>
                    </a:pPr>
                    <a:r>
                      <a:rPr lang="en-US" sz="372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Probability Distribution</a:t>
                    </a:r>
                    <a:endParaRPr lang="en-GB" sz="4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523763A3-3212-D529-0F01-1053176E725C}"/>
                      </a:ext>
                    </a:extLst>
                  </p:cNvPr>
                  <p:cNvCxnSpPr>
                    <a:cxnSpLocks/>
                    <a:endCxn id="8" idx="0"/>
                  </p:cNvCxnSpPr>
                  <p:nvPr/>
                </p:nvCxnSpPr>
                <p:spPr>
                  <a:xfrm flipH="1">
                    <a:off x="2125848" y="2725245"/>
                    <a:ext cx="2446151" cy="140750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B76D6F1-5E34-8AA7-C046-73C148357EA8}"/>
                    </a:ext>
                  </a:extLst>
                </p:cNvPr>
                <p:cNvCxnSpPr>
                  <a:stCxn id="5" idx="2"/>
                  <a:endCxn id="10" idx="0"/>
                </p:cNvCxnSpPr>
                <p:nvPr/>
              </p:nvCxnSpPr>
              <p:spPr>
                <a:xfrm>
                  <a:off x="4571999" y="2725245"/>
                  <a:ext cx="2446151" cy="14075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8F7FB-C8E0-22BA-0CE2-D996DC355B16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121763" y="4356554"/>
              <a:ext cx="4086" cy="78361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2DC9A5-8F6F-63C3-B596-E568C66C7BD8}"/>
                </a:ext>
              </a:extLst>
            </p:cNvPr>
            <p:cNvSpPr/>
            <p:nvPr/>
          </p:nvSpPr>
          <p:spPr>
            <a:xfrm>
              <a:off x="482601" y="5140171"/>
              <a:ext cx="3286496" cy="1164834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Continuous variables</a:t>
              </a:r>
              <a:endParaRPr lang="en-GB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699F56-CF6F-3E03-9756-CFB329DF5945}"/>
                </a:ext>
              </a:extLst>
            </p:cNvPr>
            <p:cNvCxnSpPr/>
            <p:nvPr/>
          </p:nvCxnSpPr>
          <p:spPr>
            <a:xfrm flipH="1">
              <a:off x="7165759" y="4356554"/>
              <a:ext cx="4086" cy="78361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6D53E8-E2F7-9F03-53EB-C88CFBA96549}"/>
                </a:ext>
              </a:extLst>
            </p:cNvPr>
            <p:cNvSpPr/>
            <p:nvPr/>
          </p:nvSpPr>
          <p:spPr>
            <a:xfrm>
              <a:off x="5526597" y="5140171"/>
              <a:ext cx="3286496" cy="1164834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Discrete variables</a:t>
              </a:r>
              <a:endParaRPr lang="en-GB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B2046E-308F-BF69-324C-0BD0CB8865B0}"/>
              </a:ext>
            </a:extLst>
          </p:cNvPr>
          <p:cNvSpPr txBox="1"/>
          <p:nvPr/>
        </p:nvSpPr>
        <p:spPr>
          <a:xfrm>
            <a:off x="43456" y="6029797"/>
            <a:ext cx="43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Continuum of value within range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36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CFA7E85-7686-FE75-EC35-97A3C41492CA}"/>
              </a:ext>
            </a:extLst>
          </p:cNvPr>
          <p:cNvGrpSpPr/>
          <p:nvPr/>
        </p:nvGrpSpPr>
        <p:grpSpPr>
          <a:xfrm>
            <a:off x="557675" y="344170"/>
            <a:ext cx="8330492" cy="5685627"/>
            <a:chOff x="482601" y="619378"/>
            <a:chExt cx="8330492" cy="56856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766CCB-D2AD-54AF-ABBE-772B28D374DC}"/>
                </a:ext>
              </a:extLst>
            </p:cNvPr>
            <p:cNvGrpSpPr/>
            <p:nvPr/>
          </p:nvGrpSpPr>
          <p:grpSpPr>
            <a:xfrm>
              <a:off x="482601" y="619378"/>
              <a:ext cx="8178798" cy="3737176"/>
              <a:chOff x="482600" y="1560411"/>
              <a:chExt cx="8178798" cy="373717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74A5AF4-2BDB-2170-1B2D-78752BF6E947}"/>
                  </a:ext>
                </a:extLst>
              </p:cNvPr>
              <p:cNvSpPr/>
              <p:nvPr/>
            </p:nvSpPr>
            <p:spPr>
              <a:xfrm>
                <a:off x="482600" y="4132753"/>
                <a:ext cx="3286496" cy="1164834"/>
              </a:xfrm>
              <a:prstGeom prst="roundRect">
                <a:avLst/>
              </a:prstGeom>
              <a:noFill/>
              <a:ln w="3175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5196">
                  <a:spcAft>
                    <a:spcPts val="600"/>
                  </a:spcAft>
                </a:pPr>
                <a:r>
                  <a:rPr lang="en-US" sz="372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Continuous</a:t>
                </a:r>
                <a:endParaRPr lang="en-GB" sz="400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62DFA9C-7946-44F0-511F-AFA293DDAA7F}"/>
                  </a:ext>
                </a:extLst>
              </p:cNvPr>
              <p:cNvSpPr/>
              <p:nvPr/>
            </p:nvSpPr>
            <p:spPr>
              <a:xfrm>
                <a:off x="5374902" y="4132753"/>
                <a:ext cx="3286496" cy="1164834"/>
              </a:xfrm>
              <a:prstGeom prst="roundRect">
                <a:avLst/>
              </a:prstGeom>
              <a:noFill/>
              <a:ln w="3175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5196">
                  <a:spcAft>
                    <a:spcPts val="600"/>
                  </a:spcAft>
                </a:pPr>
                <a:r>
                  <a:rPr lang="en-US" sz="372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rPr>
                  <a:t>Discrete</a:t>
                </a:r>
                <a:endParaRPr lang="en-GB" sz="400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30B7628-47EB-EB2E-8DBE-78F51610A5C3}"/>
                  </a:ext>
                </a:extLst>
              </p:cNvPr>
              <p:cNvGrpSpPr/>
              <p:nvPr/>
            </p:nvGrpSpPr>
            <p:grpSpPr>
              <a:xfrm>
                <a:off x="2125848" y="1560411"/>
                <a:ext cx="4892302" cy="2572342"/>
                <a:chOff x="2125848" y="1560411"/>
                <a:chExt cx="4892302" cy="257234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166A2AB-6450-E2A8-0B98-10D1DD4AEEC6}"/>
                    </a:ext>
                  </a:extLst>
                </p:cNvPr>
                <p:cNvGrpSpPr/>
                <p:nvPr/>
              </p:nvGrpSpPr>
              <p:grpSpPr>
                <a:xfrm>
                  <a:off x="2125848" y="1560411"/>
                  <a:ext cx="4089399" cy="2572342"/>
                  <a:chOff x="2125848" y="1560411"/>
                  <a:chExt cx="4089399" cy="2572342"/>
                </a:xfrm>
              </p:grpSpPr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28265A91-6EB9-5103-BEAA-345E5566CCB3}"/>
                      </a:ext>
                    </a:extLst>
                  </p:cNvPr>
                  <p:cNvSpPr/>
                  <p:nvPr/>
                </p:nvSpPr>
                <p:spPr>
                  <a:xfrm>
                    <a:off x="2928751" y="1560411"/>
                    <a:ext cx="3286496" cy="1164834"/>
                  </a:xfrm>
                  <a:prstGeom prst="round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5196">
                      <a:spcAft>
                        <a:spcPts val="600"/>
                      </a:spcAft>
                    </a:pPr>
                    <a:r>
                      <a:rPr lang="en-US" sz="372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Probability Distribution</a:t>
                    </a:r>
                    <a:endParaRPr lang="en-GB" sz="4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523763A3-3212-D529-0F01-1053176E725C}"/>
                      </a:ext>
                    </a:extLst>
                  </p:cNvPr>
                  <p:cNvCxnSpPr>
                    <a:cxnSpLocks/>
                    <a:endCxn id="8" idx="0"/>
                  </p:cNvCxnSpPr>
                  <p:nvPr/>
                </p:nvCxnSpPr>
                <p:spPr>
                  <a:xfrm flipH="1">
                    <a:off x="2125848" y="2725245"/>
                    <a:ext cx="2446151" cy="140750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B76D6F1-5E34-8AA7-C046-73C148357EA8}"/>
                    </a:ext>
                  </a:extLst>
                </p:cNvPr>
                <p:cNvCxnSpPr>
                  <a:stCxn id="5" idx="2"/>
                  <a:endCxn id="10" idx="0"/>
                </p:cNvCxnSpPr>
                <p:nvPr/>
              </p:nvCxnSpPr>
              <p:spPr>
                <a:xfrm>
                  <a:off x="4571999" y="2725245"/>
                  <a:ext cx="2446151" cy="14075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8F7FB-C8E0-22BA-0CE2-D996DC355B16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121763" y="4356554"/>
              <a:ext cx="4086" cy="78361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2DC9A5-8F6F-63C3-B596-E568C66C7BD8}"/>
                </a:ext>
              </a:extLst>
            </p:cNvPr>
            <p:cNvSpPr/>
            <p:nvPr/>
          </p:nvSpPr>
          <p:spPr>
            <a:xfrm>
              <a:off x="482601" y="5140171"/>
              <a:ext cx="3286496" cy="1164834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Continuous variables</a:t>
              </a:r>
              <a:endParaRPr lang="en-GB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699F56-CF6F-3E03-9756-CFB329DF5945}"/>
                </a:ext>
              </a:extLst>
            </p:cNvPr>
            <p:cNvCxnSpPr/>
            <p:nvPr/>
          </p:nvCxnSpPr>
          <p:spPr>
            <a:xfrm flipH="1">
              <a:off x="7165759" y="4356554"/>
              <a:ext cx="4086" cy="78361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6D53E8-E2F7-9F03-53EB-C88CFBA96549}"/>
                </a:ext>
              </a:extLst>
            </p:cNvPr>
            <p:cNvSpPr/>
            <p:nvPr/>
          </p:nvSpPr>
          <p:spPr>
            <a:xfrm>
              <a:off x="5526597" y="5140171"/>
              <a:ext cx="3286496" cy="1164834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5196">
                <a:spcAft>
                  <a:spcPts val="600"/>
                </a:spcAft>
              </a:pPr>
              <a:r>
                <a:rPr lang="en-US" sz="3720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Discrete variables</a:t>
              </a:r>
              <a:endParaRPr lang="en-GB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669D30-AC7B-B160-68D3-C59670785F9E}"/>
              </a:ext>
            </a:extLst>
          </p:cNvPr>
          <p:cNvSpPr txBox="1"/>
          <p:nvPr/>
        </p:nvSpPr>
        <p:spPr>
          <a:xfrm>
            <a:off x="5194530" y="6029797"/>
            <a:ext cx="409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takes distinct values</a:t>
            </a:r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2046E-308F-BF69-324C-0BD0CB8865B0}"/>
              </a:ext>
            </a:extLst>
          </p:cNvPr>
          <p:cNvSpPr txBox="1"/>
          <p:nvPr/>
        </p:nvSpPr>
        <p:spPr>
          <a:xfrm>
            <a:off x="43456" y="6029797"/>
            <a:ext cx="43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Continuum of value within range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4718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Autofit/>
          </a:bodyPr>
          <a:lstStyle/>
          <a:p>
            <a:r>
              <a:rPr lang="en-US" sz="3600"/>
              <a:t>Most common distributions</a:t>
            </a:r>
            <a:endParaRPr lang="en-GB" sz="3600"/>
          </a:p>
        </p:txBody>
      </p:sp>
      <p:pic>
        <p:nvPicPr>
          <p:cNvPr id="6146" name="Picture 2" descr="Distributions. Distributions as far as the eye can see. - Buzz and Woody  (Toy Story) Meme | Make a Meme">
            <a:extLst>
              <a:ext uri="{FF2B5EF4-FFF2-40B4-BE49-F238E27FC236}">
                <a16:creationId xmlns:a16="http://schemas.microsoft.com/office/drawing/2014/main" id="{2A719539-5457-2471-EE3C-7432640FA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7178"/>
          <a:stretch/>
        </p:blipFill>
        <p:spPr bwMode="auto">
          <a:xfrm>
            <a:off x="20" y="10"/>
            <a:ext cx="9143980" cy="4181373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  <a:gd name="connsiteX0" fmla="*/ 0 w 1371600"/>
              <a:gd name="connsiteY0" fmla="*/ 0 h 13716"/>
              <a:gd name="connsiteX1" fmla="*/ 644652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0249" y="32963"/>
                  <a:pt x="409296" y="-18450"/>
                  <a:pt x="685800" y="0"/>
                </a:cubicBezTo>
                <a:cubicBezTo>
                  <a:pt x="954142" y="211"/>
                  <a:pt x="1166785" y="22353"/>
                  <a:pt x="1371600" y="0"/>
                </a:cubicBezTo>
                <a:cubicBezTo>
                  <a:pt x="1370996" y="3142"/>
                  <a:pt x="1371820" y="8880"/>
                  <a:pt x="1371600" y="13716"/>
                </a:cubicBezTo>
                <a:cubicBezTo>
                  <a:pt x="1106837" y="28424"/>
                  <a:pt x="1032834" y="20364"/>
                  <a:pt x="713232" y="13716"/>
                </a:cubicBezTo>
                <a:cubicBezTo>
                  <a:pt x="399250" y="-7822"/>
                  <a:pt x="277176" y="48782"/>
                  <a:pt x="0" y="13716"/>
                </a:cubicBezTo>
                <a:cubicBezTo>
                  <a:pt x="310" y="7052"/>
                  <a:pt x="119" y="6101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68171" y="-27104"/>
                  <a:pt x="522270" y="7661"/>
                  <a:pt x="644652" y="0"/>
                </a:cubicBezTo>
                <a:cubicBezTo>
                  <a:pt x="812772" y="-55512"/>
                  <a:pt x="1098507" y="70876"/>
                  <a:pt x="1371600" y="0"/>
                </a:cubicBezTo>
                <a:cubicBezTo>
                  <a:pt x="1372276" y="6444"/>
                  <a:pt x="1371882" y="10524"/>
                  <a:pt x="1371600" y="13716"/>
                </a:cubicBezTo>
                <a:cubicBezTo>
                  <a:pt x="1195700" y="-500"/>
                  <a:pt x="896159" y="12360"/>
                  <a:pt x="713232" y="13716"/>
                </a:cubicBezTo>
                <a:cubicBezTo>
                  <a:pt x="556279" y="-18909"/>
                  <a:pt x="248593" y="33389"/>
                  <a:pt x="0" y="13716"/>
                </a:cubicBezTo>
                <a:cubicBezTo>
                  <a:pt x="708" y="8775"/>
                  <a:pt x="205" y="3193"/>
                  <a:pt x="0" y="0"/>
                </a:cubicBezTo>
                <a:close/>
              </a:path>
              <a:path w="1371600" h="13716" fill="none" stroke="0" extrusionOk="0">
                <a:moveTo>
                  <a:pt x="0" y="0"/>
                </a:moveTo>
                <a:cubicBezTo>
                  <a:pt x="244262" y="19623"/>
                  <a:pt x="384306" y="-36563"/>
                  <a:pt x="685800" y="0"/>
                </a:cubicBezTo>
                <a:cubicBezTo>
                  <a:pt x="948860" y="14963"/>
                  <a:pt x="1224146" y="-8100"/>
                  <a:pt x="1371600" y="0"/>
                </a:cubicBezTo>
                <a:cubicBezTo>
                  <a:pt x="1371106" y="3035"/>
                  <a:pt x="1371590" y="7528"/>
                  <a:pt x="1371600" y="13716"/>
                </a:cubicBezTo>
                <a:cubicBezTo>
                  <a:pt x="1096935" y="20595"/>
                  <a:pt x="1028598" y="23761"/>
                  <a:pt x="713232" y="13716"/>
                </a:cubicBezTo>
                <a:cubicBezTo>
                  <a:pt x="397901" y="-1585"/>
                  <a:pt x="274098" y="18066"/>
                  <a:pt x="0" y="13716"/>
                </a:cubicBezTo>
                <a:cubicBezTo>
                  <a:pt x="190" y="7214"/>
                  <a:pt x="-13" y="597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1371600"/>
                      <a:gd name="connsiteY0" fmla="*/ 0 h 13716"/>
                      <a:gd name="connsiteX1" fmla="*/ 685800 w 1371600"/>
                      <a:gd name="connsiteY1" fmla="*/ 0 h 13716"/>
                      <a:gd name="connsiteX2" fmla="*/ 1371600 w 1371600"/>
                      <a:gd name="connsiteY2" fmla="*/ 0 h 13716"/>
                      <a:gd name="connsiteX3" fmla="*/ 1371600 w 1371600"/>
                      <a:gd name="connsiteY3" fmla="*/ 13716 h 13716"/>
                      <a:gd name="connsiteX4" fmla="*/ 713232 w 1371600"/>
                      <a:gd name="connsiteY4" fmla="*/ 13716 h 13716"/>
                      <a:gd name="connsiteX5" fmla="*/ 0 w 1371600"/>
                      <a:gd name="connsiteY5" fmla="*/ 13716 h 13716"/>
                      <a:gd name="connsiteX6" fmla="*/ 0 w 137160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1600" h="13716" fill="none" extrusionOk="0">
                        <a:moveTo>
                          <a:pt x="0" y="0"/>
                        </a:moveTo>
                        <a:cubicBezTo>
                          <a:pt x="247303" y="31625"/>
                          <a:pt x="422310" y="-25629"/>
                          <a:pt x="685800" y="0"/>
                        </a:cubicBezTo>
                        <a:cubicBezTo>
                          <a:pt x="949290" y="25629"/>
                          <a:pt x="1192357" y="6696"/>
                          <a:pt x="1371600" y="0"/>
                        </a:cubicBezTo>
                        <a:cubicBezTo>
                          <a:pt x="1371127" y="2892"/>
                          <a:pt x="1371229" y="8681"/>
                          <a:pt x="1371600" y="13716"/>
                        </a:cubicBezTo>
                        <a:cubicBezTo>
                          <a:pt x="1107995" y="21892"/>
                          <a:pt x="1033361" y="28370"/>
                          <a:pt x="713232" y="13716"/>
                        </a:cubicBezTo>
                        <a:cubicBezTo>
                          <a:pt x="393103" y="-938"/>
                          <a:pt x="289343" y="38649"/>
                          <a:pt x="0" y="13716"/>
                        </a:cubicBezTo>
                        <a:cubicBezTo>
                          <a:pt x="227" y="7219"/>
                          <a:pt x="197" y="5990"/>
                          <a:pt x="0" y="0"/>
                        </a:cubicBezTo>
                        <a:close/>
                      </a:path>
                      <a:path w="1371600" h="13716" stroke="0" extrusionOk="0">
                        <a:moveTo>
                          <a:pt x="0" y="0"/>
                        </a:moveTo>
                        <a:cubicBezTo>
                          <a:pt x="170249" y="-24099"/>
                          <a:pt x="504634" y="14338"/>
                          <a:pt x="644652" y="0"/>
                        </a:cubicBezTo>
                        <a:cubicBezTo>
                          <a:pt x="784670" y="-14338"/>
                          <a:pt x="1087773" y="8679"/>
                          <a:pt x="1371600" y="0"/>
                        </a:cubicBezTo>
                        <a:cubicBezTo>
                          <a:pt x="1372228" y="6235"/>
                          <a:pt x="1371259" y="10206"/>
                          <a:pt x="1371600" y="13716"/>
                        </a:cubicBezTo>
                        <a:cubicBezTo>
                          <a:pt x="1176823" y="-5981"/>
                          <a:pt x="900830" y="5417"/>
                          <a:pt x="713232" y="13716"/>
                        </a:cubicBezTo>
                        <a:cubicBezTo>
                          <a:pt x="525634" y="22015"/>
                          <a:pt x="282837" y="1152"/>
                          <a:pt x="0" y="13716"/>
                        </a:cubicBezTo>
                        <a:cubicBezTo>
                          <a:pt x="596" y="8712"/>
                          <a:pt x="320" y="3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356" y="4299405"/>
            <a:ext cx="5612132" cy="242207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Continuous variable:</a:t>
            </a:r>
          </a:p>
          <a:p>
            <a:r>
              <a:rPr lang="en-US" sz="2400" dirty="0"/>
              <a:t>Normal (a.k.a. Gaussian)</a:t>
            </a:r>
          </a:p>
          <a:p>
            <a:r>
              <a:rPr lang="en-US" sz="2400" dirty="0"/>
              <a:t>Uniform (a.k.a. rectangular)</a:t>
            </a:r>
          </a:p>
          <a:p>
            <a:r>
              <a:rPr lang="en-US" sz="2400" b="1" dirty="0"/>
              <a:t>Beta</a:t>
            </a:r>
          </a:p>
          <a:p>
            <a:r>
              <a:rPr lang="en-US" sz="2400" dirty="0"/>
              <a:t>gamma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BF26C-649A-4EFD-861A-A65C740A3A3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66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4B11C-4FC3-1956-3B18-274C5DF9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70" y="90247"/>
            <a:ext cx="3874452" cy="167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or 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869DB-1F50-3536-12CA-125E7EE5FA27}"/>
              </a:ext>
            </a:extLst>
          </p:cNvPr>
          <p:cNvSpPr txBox="1"/>
          <p:nvPr/>
        </p:nvSpPr>
        <p:spPr>
          <a:xfrm>
            <a:off x="4885185" y="90246"/>
            <a:ext cx="3869869" cy="1674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Symmetrical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Defined by μ and σ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5A9D53-466A-F361-F7F3-1A4F3A64022D}"/>
              </a:ext>
            </a:extLst>
          </p:cNvPr>
          <p:cNvGrpSpPr/>
          <p:nvPr/>
        </p:nvGrpSpPr>
        <p:grpSpPr>
          <a:xfrm>
            <a:off x="319595" y="1670214"/>
            <a:ext cx="8134917" cy="5124495"/>
            <a:chOff x="319595" y="1670214"/>
            <a:chExt cx="8134917" cy="5124495"/>
          </a:xfrm>
        </p:grpSpPr>
        <p:pic>
          <p:nvPicPr>
            <p:cNvPr id="4" name="Picture 2" descr="Normal distribution - Wikipedia">
              <a:extLst>
                <a:ext uri="{FF2B5EF4-FFF2-40B4-BE49-F238E27FC236}">
                  <a16:creationId xmlns:a16="http://schemas.microsoft.com/office/drawing/2014/main" id="{1785047F-CE6D-0F4E-0685-97454E1D1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7488" y="1670214"/>
              <a:ext cx="8007024" cy="5124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1E4641-57E4-9115-8D6F-2650393796FC}"/>
                </a:ext>
              </a:extLst>
            </p:cNvPr>
            <p:cNvSpPr txBox="1"/>
            <p:nvPr/>
          </p:nvSpPr>
          <p:spPr>
            <a:xfrm>
              <a:off x="319595" y="3231472"/>
              <a:ext cx="559293" cy="14648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686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B11C-4FC3-1956-3B18-274C5DF9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10" y="178449"/>
            <a:ext cx="7886700" cy="771462"/>
          </a:xfrm>
        </p:spPr>
        <p:txBody>
          <a:bodyPr>
            <a:normAutofit fontScale="90000"/>
          </a:bodyPr>
          <a:lstStyle/>
          <a:p>
            <a:r>
              <a:rPr lang="en-US" dirty="0"/>
              <a:t>Uniform or rectangular distribution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869DB-1F50-3536-12CA-125E7EE5FA27}"/>
              </a:ext>
            </a:extLst>
          </p:cNvPr>
          <p:cNvSpPr txBox="1"/>
          <p:nvPr/>
        </p:nvSpPr>
        <p:spPr>
          <a:xfrm>
            <a:off x="452762" y="1588524"/>
            <a:ext cx="847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Defined by a (minimum value) and b (maximum value)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116D5-8287-90FA-53AA-41A2B331C825}"/>
              </a:ext>
            </a:extLst>
          </p:cNvPr>
          <p:cNvSpPr txBox="1"/>
          <p:nvPr/>
        </p:nvSpPr>
        <p:spPr>
          <a:xfrm>
            <a:off x="1065320" y="6156331"/>
            <a:ext cx="701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probability over interval [a-b]</a:t>
            </a:r>
            <a:endParaRPr lang="en-GB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132F7-9AEB-34DD-DB65-6C21027455DF}"/>
              </a:ext>
            </a:extLst>
          </p:cNvPr>
          <p:cNvGrpSpPr/>
          <p:nvPr/>
        </p:nvGrpSpPr>
        <p:grpSpPr>
          <a:xfrm>
            <a:off x="1681764" y="2210540"/>
            <a:ext cx="5372100" cy="3945791"/>
            <a:chOff x="1681764" y="2210540"/>
            <a:chExt cx="5372100" cy="39457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82DF74-0B92-5D3C-80AB-9ABDEBED57BC}"/>
                </a:ext>
              </a:extLst>
            </p:cNvPr>
            <p:cNvGrpSpPr/>
            <p:nvPr/>
          </p:nvGrpSpPr>
          <p:grpSpPr>
            <a:xfrm>
              <a:off x="1681764" y="2210540"/>
              <a:ext cx="5372100" cy="3945791"/>
              <a:chOff x="1681764" y="2210540"/>
              <a:chExt cx="5372100" cy="3945791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00C852C-6907-827A-B1CB-B6BC635BF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74"/>
              <a:stretch/>
            </p:blipFill>
            <p:spPr bwMode="auto">
              <a:xfrm>
                <a:off x="1681764" y="2299879"/>
                <a:ext cx="5372100" cy="3856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D90576-4E00-66DB-6221-A2CE48AFA955}"/>
                  </a:ext>
                </a:extLst>
              </p:cNvPr>
              <p:cNvSpPr/>
              <p:nvPr/>
            </p:nvSpPr>
            <p:spPr>
              <a:xfrm>
                <a:off x="1899821" y="2210540"/>
                <a:ext cx="559294" cy="932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3C0064-A87F-27B6-14B7-2BB174330A7D}"/>
                </a:ext>
              </a:extLst>
            </p:cNvPr>
            <p:cNvSpPr/>
            <p:nvPr/>
          </p:nvSpPr>
          <p:spPr>
            <a:xfrm>
              <a:off x="3808519" y="5659166"/>
              <a:ext cx="763480" cy="268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92513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B6F15-D190-E639-B419-14F34C19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Gamma distribution</a:t>
            </a:r>
            <a:endParaRPr lang="en-GB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75361-5211-9462-5101-B4CD726A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7" y="1625674"/>
            <a:ext cx="7347227" cy="1097668"/>
          </a:xfrm>
        </p:spPr>
        <p:txBody>
          <a:bodyPr>
            <a:normAutofit/>
          </a:bodyPr>
          <a:lstStyle/>
          <a:p>
            <a:pPr marL="162306" indent="-162306" defTabSz="649224">
              <a:spcBef>
                <a:spcPts val="710"/>
              </a:spcBef>
            </a:pPr>
            <a:r>
              <a:rPr lang="en-US" dirty="0"/>
              <a:t>P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ositive and right-skewed</a:t>
            </a:r>
          </a:p>
          <a:p>
            <a:pPr marL="162306" indent="-162306" defTabSz="649224">
              <a:spcBef>
                <a:spcPts val="71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 by parameters k (shape) and </a:t>
            </a:r>
            <a:r>
              <a:rPr lang="el-G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θ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(scale)</a:t>
            </a:r>
            <a:endParaRPr lang="en-GB" dirty="0"/>
          </a:p>
        </p:txBody>
      </p:sp>
      <p:pic>
        <p:nvPicPr>
          <p:cNvPr id="2052" name="Picture 4" descr="Probability density plots of gamma distributions">
            <a:extLst>
              <a:ext uri="{FF2B5EF4-FFF2-40B4-BE49-F238E27FC236}">
                <a16:creationId xmlns:a16="http://schemas.microsoft.com/office/drawing/2014/main" id="{5E70B4EC-9AB4-BC92-8075-284E8C0B6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/>
          <a:stretch/>
        </p:blipFill>
        <p:spPr bwMode="auto">
          <a:xfrm>
            <a:off x="222506" y="2789714"/>
            <a:ext cx="4764680" cy="37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0737C-665E-CCA8-138B-E6BE2470179C}"/>
              </a:ext>
            </a:extLst>
          </p:cNvPr>
          <p:cNvSpPr txBox="1"/>
          <p:nvPr/>
        </p:nvSpPr>
        <p:spPr>
          <a:xfrm>
            <a:off x="4795206" y="3076315"/>
            <a:ext cx="423591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32461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Continuous, positive, right-skewed data with constant</a:t>
            </a:r>
            <a:r>
              <a:rPr lang="en-GB" sz="2200" kern="1200" dirty="0">
                <a:solidFill>
                  <a:srgbClr val="232629"/>
                </a:solidFill>
                <a:latin typeface="+mn-lt"/>
                <a:ea typeface="+mn-ea"/>
                <a:cs typeface="+mn-cs"/>
              </a:rPr>
              <a:t> variance on the log-scale</a:t>
            </a:r>
          </a:p>
          <a:p>
            <a:pPr marL="342900" indent="-342900" defTabSz="32461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232629"/>
                </a:solidFill>
              </a:rPr>
              <a:t>Survival data, rainfall,…</a:t>
            </a:r>
          </a:p>
          <a:p>
            <a:pPr marL="342900" indent="-342900" defTabSz="32461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232629"/>
                </a:solidFill>
              </a:rPr>
              <a:t>χ</a:t>
            </a:r>
            <a:r>
              <a:rPr lang="en-GB" sz="2200" baseline="30000" dirty="0">
                <a:solidFill>
                  <a:srgbClr val="232629"/>
                </a:solidFill>
              </a:rPr>
              <a:t>2</a:t>
            </a:r>
            <a:r>
              <a:rPr lang="en-GB" sz="2200" dirty="0">
                <a:solidFill>
                  <a:srgbClr val="232629"/>
                </a:solidFill>
              </a:rPr>
              <a:t> distribution: special case of gamma</a:t>
            </a:r>
          </a:p>
          <a:p>
            <a:pPr marL="342900" indent="-342900" defTabSz="32461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232629"/>
                </a:solidFill>
              </a:rPr>
              <a:t>Used in χ</a:t>
            </a:r>
            <a:r>
              <a:rPr lang="en-GB" sz="2200" baseline="30000" dirty="0">
                <a:solidFill>
                  <a:srgbClr val="232629"/>
                </a:solidFill>
              </a:rPr>
              <a:t>2</a:t>
            </a:r>
            <a:r>
              <a:rPr lang="en-GB" sz="2200" dirty="0">
                <a:solidFill>
                  <a:srgbClr val="232629"/>
                </a:solidFill>
              </a:rPr>
              <a:t> goodness-of-fit tests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49281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0629-AA4A-9F54-9DFD-C6F6EBE4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9" y="169819"/>
            <a:ext cx="7886700" cy="859992"/>
          </a:xfrm>
        </p:spPr>
        <p:txBody>
          <a:bodyPr/>
          <a:lstStyle/>
          <a:p>
            <a:r>
              <a:rPr lang="en-US" dirty="0"/>
              <a:t>Beta distribution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28960-E5B6-1F17-8D47-1D24E9FB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66" y="1029811"/>
            <a:ext cx="7886700" cy="1139517"/>
          </a:xfrm>
        </p:spPr>
        <p:txBody>
          <a:bodyPr/>
          <a:lstStyle/>
          <a:p>
            <a:r>
              <a:rPr lang="en-US" dirty="0"/>
              <a:t>Defined on [0,1]</a:t>
            </a:r>
          </a:p>
          <a:p>
            <a:r>
              <a:rPr lang="en-US" dirty="0"/>
              <a:t>Defined by shape parameters α and </a:t>
            </a:r>
            <a:r>
              <a:rPr lang="el-GR" dirty="0"/>
              <a:t>β</a:t>
            </a:r>
            <a:r>
              <a:rPr lang="en-US" dirty="0"/>
              <a:t>, both &gt;0</a:t>
            </a:r>
            <a:endParaRPr lang="en-GB" dirty="0"/>
          </a:p>
        </p:txBody>
      </p:sp>
      <p:pic>
        <p:nvPicPr>
          <p:cNvPr id="4098" name="Picture 2" descr="Probability density function for the Beta distribution">
            <a:extLst>
              <a:ext uri="{FF2B5EF4-FFF2-40B4-BE49-F238E27FC236}">
                <a16:creationId xmlns:a16="http://schemas.microsoft.com/office/drawing/2014/main" id="{FC3CDF44-4703-24F5-DF79-1B66618F1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/>
          <a:stretch/>
        </p:blipFill>
        <p:spPr bwMode="auto">
          <a:xfrm>
            <a:off x="1671422" y="1889803"/>
            <a:ext cx="5801156" cy="506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08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0629-AA4A-9F54-9DFD-C6F6EBE4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9" y="169819"/>
            <a:ext cx="7886700" cy="859992"/>
          </a:xfrm>
        </p:spPr>
        <p:txBody>
          <a:bodyPr/>
          <a:lstStyle/>
          <a:p>
            <a:r>
              <a:rPr lang="en-US" dirty="0"/>
              <a:t>Beta distribution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28960-E5B6-1F17-8D47-1D24E9FB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37" y="914401"/>
            <a:ext cx="8604126" cy="1198485"/>
          </a:xfrm>
        </p:spPr>
        <p:txBody>
          <a:bodyPr>
            <a:normAutofit/>
          </a:bodyPr>
          <a:lstStyle/>
          <a:p>
            <a:r>
              <a:rPr lang="en-US" sz="2400" dirty="0"/>
              <a:t>Derived variables, notably proportions</a:t>
            </a:r>
          </a:p>
          <a:p>
            <a:r>
              <a:rPr lang="en-US" sz="2400" dirty="0"/>
              <a:t>Doesn’t deal with exact 0s and 1s</a:t>
            </a:r>
            <a:r>
              <a:rPr lang="en-US" sz="2400" i="1" dirty="0"/>
              <a:t> </a:t>
            </a:r>
            <a:r>
              <a:rPr lang="en-US" sz="2000" i="1" dirty="0"/>
              <a:t>(loglikelihood function contains ln(x) and ln(1-x), and thus unbounded since ln(1) = 0 and ln(0) = -∞ )</a:t>
            </a:r>
            <a:endParaRPr lang="en-US" dirty="0"/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110550-A707-B7D1-B744-0DEB86EC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8" y="2230943"/>
            <a:ext cx="5715093" cy="321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D1382-26C1-F2D0-2340-4F88639EC198}"/>
              </a:ext>
            </a:extLst>
          </p:cNvPr>
          <p:cNvSpPr txBox="1"/>
          <p:nvPr/>
        </p:nvSpPr>
        <p:spPr>
          <a:xfrm>
            <a:off x="134969" y="5487852"/>
            <a:ext cx="887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0 and 1 occur: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Possible transformation: (y * (n−1) + 0.5) / n,  </a:t>
            </a:r>
            <a:r>
              <a:rPr lang="en-US" sz="2400" i="1" dirty="0"/>
              <a:t>n = sample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Zero-one inflated beta models</a:t>
            </a:r>
          </a:p>
        </p:txBody>
      </p:sp>
    </p:spTree>
    <p:extLst>
      <p:ext uri="{BB962C8B-B14F-4D97-AF65-F5344CB8AC3E}">
        <p14:creationId xmlns:p14="http://schemas.microsoft.com/office/powerpoint/2010/main" val="7313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2785-EC37-1404-27D7-69DDAF4D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9976"/>
            <a:ext cx="7886700" cy="758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But first,</a:t>
            </a:r>
            <a:endParaRPr lang="en-GB" sz="4000" dirty="0"/>
          </a:p>
        </p:txBody>
      </p:sp>
      <p:pic>
        <p:nvPicPr>
          <p:cNvPr id="1028" name="Picture 4" descr="QUIZ TIME! - Evil Plotting Raccoon | Make a Meme">
            <a:extLst>
              <a:ext uri="{FF2B5EF4-FFF2-40B4-BE49-F238E27FC236}">
                <a16:creationId xmlns:a16="http://schemas.microsoft.com/office/drawing/2014/main" id="{94AB78AB-CBEC-95C8-1B78-0E613079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0" y="1848775"/>
            <a:ext cx="7370055" cy="48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569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Autofit/>
          </a:bodyPr>
          <a:lstStyle/>
          <a:p>
            <a:r>
              <a:rPr lang="en-US" sz="3600"/>
              <a:t>Most common distributions</a:t>
            </a:r>
            <a:endParaRPr lang="en-GB" sz="3600"/>
          </a:p>
        </p:txBody>
      </p:sp>
      <p:pic>
        <p:nvPicPr>
          <p:cNvPr id="6146" name="Picture 2" descr="Distributions. Distributions as far as the eye can see. - Buzz and Woody  (Toy Story) Meme | Make a Meme">
            <a:extLst>
              <a:ext uri="{FF2B5EF4-FFF2-40B4-BE49-F238E27FC236}">
                <a16:creationId xmlns:a16="http://schemas.microsoft.com/office/drawing/2014/main" id="{2A719539-5457-2471-EE3C-7432640FA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7178"/>
          <a:stretch/>
        </p:blipFill>
        <p:spPr bwMode="auto">
          <a:xfrm>
            <a:off x="20" y="10"/>
            <a:ext cx="9143980" cy="4181373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  <a:gd name="connsiteX0" fmla="*/ 0 w 1371600"/>
              <a:gd name="connsiteY0" fmla="*/ 0 h 13716"/>
              <a:gd name="connsiteX1" fmla="*/ 644652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0249" y="32963"/>
                  <a:pt x="409296" y="-18450"/>
                  <a:pt x="685800" y="0"/>
                </a:cubicBezTo>
                <a:cubicBezTo>
                  <a:pt x="954142" y="211"/>
                  <a:pt x="1166785" y="22353"/>
                  <a:pt x="1371600" y="0"/>
                </a:cubicBezTo>
                <a:cubicBezTo>
                  <a:pt x="1370996" y="3142"/>
                  <a:pt x="1371820" y="8880"/>
                  <a:pt x="1371600" y="13716"/>
                </a:cubicBezTo>
                <a:cubicBezTo>
                  <a:pt x="1106837" y="28424"/>
                  <a:pt x="1032834" y="20364"/>
                  <a:pt x="713232" y="13716"/>
                </a:cubicBezTo>
                <a:cubicBezTo>
                  <a:pt x="399250" y="-7822"/>
                  <a:pt x="277176" y="48782"/>
                  <a:pt x="0" y="13716"/>
                </a:cubicBezTo>
                <a:cubicBezTo>
                  <a:pt x="310" y="7052"/>
                  <a:pt x="119" y="6101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68171" y="-27104"/>
                  <a:pt x="522270" y="7661"/>
                  <a:pt x="644652" y="0"/>
                </a:cubicBezTo>
                <a:cubicBezTo>
                  <a:pt x="812772" y="-55512"/>
                  <a:pt x="1098507" y="70876"/>
                  <a:pt x="1371600" y="0"/>
                </a:cubicBezTo>
                <a:cubicBezTo>
                  <a:pt x="1372276" y="6444"/>
                  <a:pt x="1371882" y="10524"/>
                  <a:pt x="1371600" y="13716"/>
                </a:cubicBezTo>
                <a:cubicBezTo>
                  <a:pt x="1195700" y="-500"/>
                  <a:pt x="896159" y="12360"/>
                  <a:pt x="713232" y="13716"/>
                </a:cubicBezTo>
                <a:cubicBezTo>
                  <a:pt x="556279" y="-18909"/>
                  <a:pt x="248593" y="33389"/>
                  <a:pt x="0" y="13716"/>
                </a:cubicBezTo>
                <a:cubicBezTo>
                  <a:pt x="708" y="8775"/>
                  <a:pt x="205" y="3193"/>
                  <a:pt x="0" y="0"/>
                </a:cubicBezTo>
                <a:close/>
              </a:path>
              <a:path w="1371600" h="13716" fill="none" stroke="0" extrusionOk="0">
                <a:moveTo>
                  <a:pt x="0" y="0"/>
                </a:moveTo>
                <a:cubicBezTo>
                  <a:pt x="244262" y="19623"/>
                  <a:pt x="384306" y="-36563"/>
                  <a:pt x="685800" y="0"/>
                </a:cubicBezTo>
                <a:cubicBezTo>
                  <a:pt x="948860" y="14963"/>
                  <a:pt x="1224146" y="-8100"/>
                  <a:pt x="1371600" y="0"/>
                </a:cubicBezTo>
                <a:cubicBezTo>
                  <a:pt x="1371106" y="3035"/>
                  <a:pt x="1371590" y="7528"/>
                  <a:pt x="1371600" y="13716"/>
                </a:cubicBezTo>
                <a:cubicBezTo>
                  <a:pt x="1096935" y="20595"/>
                  <a:pt x="1028598" y="23761"/>
                  <a:pt x="713232" y="13716"/>
                </a:cubicBezTo>
                <a:cubicBezTo>
                  <a:pt x="397901" y="-1585"/>
                  <a:pt x="274098" y="18066"/>
                  <a:pt x="0" y="13716"/>
                </a:cubicBezTo>
                <a:cubicBezTo>
                  <a:pt x="190" y="7214"/>
                  <a:pt x="-13" y="597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1371600"/>
                      <a:gd name="connsiteY0" fmla="*/ 0 h 13716"/>
                      <a:gd name="connsiteX1" fmla="*/ 685800 w 1371600"/>
                      <a:gd name="connsiteY1" fmla="*/ 0 h 13716"/>
                      <a:gd name="connsiteX2" fmla="*/ 1371600 w 1371600"/>
                      <a:gd name="connsiteY2" fmla="*/ 0 h 13716"/>
                      <a:gd name="connsiteX3" fmla="*/ 1371600 w 1371600"/>
                      <a:gd name="connsiteY3" fmla="*/ 13716 h 13716"/>
                      <a:gd name="connsiteX4" fmla="*/ 713232 w 1371600"/>
                      <a:gd name="connsiteY4" fmla="*/ 13716 h 13716"/>
                      <a:gd name="connsiteX5" fmla="*/ 0 w 1371600"/>
                      <a:gd name="connsiteY5" fmla="*/ 13716 h 13716"/>
                      <a:gd name="connsiteX6" fmla="*/ 0 w 137160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1600" h="13716" fill="none" extrusionOk="0">
                        <a:moveTo>
                          <a:pt x="0" y="0"/>
                        </a:moveTo>
                        <a:cubicBezTo>
                          <a:pt x="247303" y="31625"/>
                          <a:pt x="422310" y="-25629"/>
                          <a:pt x="685800" y="0"/>
                        </a:cubicBezTo>
                        <a:cubicBezTo>
                          <a:pt x="949290" y="25629"/>
                          <a:pt x="1192357" y="6696"/>
                          <a:pt x="1371600" y="0"/>
                        </a:cubicBezTo>
                        <a:cubicBezTo>
                          <a:pt x="1371127" y="2892"/>
                          <a:pt x="1371229" y="8681"/>
                          <a:pt x="1371600" y="13716"/>
                        </a:cubicBezTo>
                        <a:cubicBezTo>
                          <a:pt x="1107995" y="21892"/>
                          <a:pt x="1033361" y="28370"/>
                          <a:pt x="713232" y="13716"/>
                        </a:cubicBezTo>
                        <a:cubicBezTo>
                          <a:pt x="393103" y="-938"/>
                          <a:pt x="289343" y="38649"/>
                          <a:pt x="0" y="13716"/>
                        </a:cubicBezTo>
                        <a:cubicBezTo>
                          <a:pt x="227" y="7219"/>
                          <a:pt x="197" y="5990"/>
                          <a:pt x="0" y="0"/>
                        </a:cubicBezTo>
                        <a:close/>
                      </a:path>
                      <a:path w="1371600" h="13716" stroke="0" extrusionOk="0">
                        <a:moveTo>
                          <a:pt x="0" y="0"/>
                        </a:moveTo>
                        <a:cubicBezTo>
                          <a:pt x="170249" y="-24099"/>
                          <a:pt x="504634" y="14338"/>
                          <a:pt x="644652" y="0"/>
                        </a:cubicBezTo>
                        <a:cubicBezTo>
                          <a:pt x="784670" y="-14338"/>
                          <a:pt x="1087773" y="8679"/>
                          <a:pt x="1371600" y="0"/>
                        </a:cubicBezTo>
                        <a:cubicBezTo>
                          <a:pt x="1372228" y="6235"/>
                          <a:pt x="1371259" y="10206"/>
                          <a:pt x="1371600" y="13716"/>
                        </a:cubicBezTo>
                        <a:cubicBezTo>
                          <a:pt x="1176823" y="-5981"/>
                          <a:pt x="900830" y="5417"/>
                          <a:pt x="713232" y="13716"/>
                        </a:cubicBezTo>
                        <a:cubicBezTo>
                          <a:pt x="525634" y="22015"/>
                          <a:pt x="282837" y="1152"/>
                          <a:pt x="0" y="13716"/>
                        </a:cubicBezTo>
                        <a:cubicBezTo>
                          <a:pt x="596" y="8712"/>
                          <a:pt x="320" y="3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356" y="4299405"/>
            <a:ext cx="5612132" cy="242207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Discrete variables:</a:t>
            </a:r>
          </a:p>
          <a:p>
            <a:pPr lvl="1"/>
            <a:r>
              <a:rPr lang="en-US" sz="2400" dirty="0"/>
              <a:t>Uniform (Yes, again!)</a:t>
            </a:r>
          </a:p>
          <a:p>
            <a:pPr lvl="1"/>
            <a:r>
              <a:rPr lang="en-US" sz="2400" dirty="0"/>
              <a:t>Poisson</a:t>
            </a:r>
          </a:p>
          <a:p>
            <a:pPr lvl="1"/>
            <a:r>
              <a:rPr lang="en-US" sz="2400" dirty="0"/>
              <a:t>Negative Binomial</a:t>
            </a:r>
          </a:p>
          <a:p>
            <a:pPr lvl="1"/>
            <a:r>
              <a:rPr lang="en-US" sz="2400" dirty="0"/>
              <a:t>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BF26C-649A-4EFD-861A-A65C740A3A3E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34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CBFA8-0975-F34F-3718-C50044E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Discrete uniform distribution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9D495-072F-A591-FB28-99955B8F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809541"/>
            <a:ext cx="8182233" cy="687406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outcome equally likely</a:t>
            </a:r>
          </a:p>
          <a:p>
            <a:pPr marL="0" indent="0" algn="ctr">
              <a:buNone/>
            </a:pPr>
            <a:r>
              <a:rPr lang="en-US" sz="2400" dirty="0"/>
              <a:t>Defined by a (min) and b (max) like the continuous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A9B237-8B2E-D519-2277-EB7FE20245D6}"/>
              </a:ext>
            </a:extLst>
          </p:cNvPr>
          <p:cNvGrpSpPr/>
          <p:nvPr/>
        </p:nvGrpSpPr>
        <p:grpSpPr>
          <a:xfrm>
            <a:off x="1827294" y="2639518"/>
            <a:ext cx="5485962" cy="4033658"/>
            <a:chOff x="1775972" y="2633472"/>
            <a:chExt cx="5154328" cy="35863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334928-ACD5-5AAE-B1BE-5A69CA497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414" y="2633472"/>
              <a:ext cx="4718886" cy="358635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EB23CB-4508-CBD2-FEB8-B2DAC39910C6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14" y="5358384"/>
              <a:ext cx="644362" cy="0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FFA4B-7000-5EB3-3E5C-1F23306DCA05}"/>
                </a:ext>
              </a:extLst>
            </p:cNvPr>
            <p:cNvSpPr txBox="1"/>
            <p:nvPr/>
          </p:nvSpPr>
          <p:spPr>
            <a:xfrm>
              <a:off x="1775972" y="5004441"/>
              <a:ext cx="363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1n</a:t>
              </a:r>
              <a:endParaRPr lang="en-GB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9AB14C-89FD-8711-3E36-BCB069E17669}"/>
                </a:ext>
              </a:extLst>
            </p:cNvPr>
            <p:cNvCxnSpPr>
              <a:cxnSpLocks/>
            </p:cNvCxnSpPr>
            <p:nvPr/>
          </p:nvCxnSpPr>
          <p:spPr>
            <a:xfrm>
              <a:off x="1802606" y="5358384"/>
              <a:ext cx="27432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931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BFA8-0975-F34F-3718-C50044E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0" y="275800"/>
            <a:ext cx="2615861" cy="228758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Poisson distribution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4877-2C47-267E-E772-770C4651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280" y="135795"/>
            <a:ext cx="5614060" cy="2838223"/>
          </a:xfrm>
        </p:spPr>
        <p:txBody>
          <a:bodyPr anchor="ctr">
            <a:normAutofit/>
          </a:bodyPr>
          <a:lstStyle/>
          <a:p>
            <a:r>
              <a:rPr lang="en-US" dirty="0"/>
              <a:t>Count distribution</a:t>
            </a:r>
          </a:p>
          <a:p>
            <a:r>
              <a:rPr lang="en-US" dirty="0"/>
              <a:t>Defined by 1 parameter λ mean number of events</a:t>
            </a:r>
          </a:p>
          <a:p>
            <a:r>
              <a:rPr lang="en-US" dirty="0"/>
              <a:t>λ = </a:t>
            </a:r>
            <a:r>
              <a:rPr lang="el-GR" dirty="0"/>
              <a:t>μ</a:t>
            </a:r>
            <a:r>
              <a:rPr lang="en-US" dirty="0"/>
              <a:t>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(lambda = mean = var)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Statistics 2: Normal Approximations 2">
            <a:extLst>
              <a:ext uri="{FF2B5EF4-FFF2-40B4-BE49-F238E27FC236}">
                <a16:creationId xmlns:a16="http://schemas.microsoft.com/office/drawing/2014/main" id="{A3177825-8A51-295E-BB60-C09CAD3E6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t="17275" r="1" b="28008"/>
          <a:stretch/>
        </p:blipFill>
        <p:spPr bwMode="auto">
          <a:xfrm>
            <a:off x="0" y="2714900"/>
            <a:ext cx="9144000" cy="4141513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8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BFA8-0975-F34F-3718-C50044E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0" y="98246"/>
            <a:ext cx="2615861" cy="228758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Poisson distribution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4877-2C47-267E-E772-770C4651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280" y="73650"/>
            <a:ext cx="5614060" cy="2207912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As mean increases, Poisson distributions approximate normal distribution</a:t>
            </a:r>
          </a:p>
          <a:p>
            <a:r>
              <a:rPr lang="en-US" dirty="0">
                <a:cs typeface="Times New Roman" panose="02020603050405020304" pitchFamily="18" charset="0"/>
              </a:rPr>
              <a:t>Count data with large mean can often be modelled as continuous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093B46-CFC9-6F28-62B5-F960B53D7CC4}"/>
              </a:ext>
            </a:extLst>
          </p:cNvPr>
          <p:cNvGrpSpPr/>
          <p:nvPr/>
        </p:nvGrpSpPr>
        <p:grpSpPr>
          <a:xfrm>
            <a:off x="1177999" y="2359201"/>
            <a:ext cx="6439042" cy="4498799"/>
            <a:chOff x="1177999" y="2359201"/>
            <a:chExt cx="6439042" cy="44987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517D97-3113-57B3-4FC8-A8F718D6C21F}"/>
                </a:ext>
              </a:extLst>
            </p:cNvPr>
            <p:cNvGrpSpPr/>
            <p:nvPr/>
          </p:nvGrpSpPr>
          <p:grpSpPr>
            <a:xfrm>
              <a:off x="1177999" y="2359201"/>
              <a:ext cx="6439042" cy="4336268"/>
              <a:chOff x="1177999" y="2563388"/>
              <a:chExt cx="6439042" cy="4336268"/>
            </a:xfrm>
          </p:grpSpPr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CB0481ED-ED36-1C30-9B3F-62ACFF4CF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0349" y="2563388"/>
                <a:ext cx="6366692" cy="4336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A997CF-6206-6BB3-9C3A-C269D35FF404}"/>
                  </a:ext>
                </a:extLst>
              </p:cNvPr>
              <p:cNvSpPr txBox="1"/>
              <p:nvPr/>
            </p:nvSpPr>
            <p:spPr>
              <a:xfrm rot="16200000">
                <a:off x="-410797" y="4189913"/>
                <a:ext cx="357770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Expected relative frequency</a:t>
                </a:r>
                <a:endParaRPr lang="en-GB" sz="2000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A12C5-EE12-AB37-9C2E-E11AE51814C0}"/>
                </a:ext>
              </a:extLst>
            </p:cNvPr>
            <p:cNvSpPr txBox="1"/>
            <p:nvPr/>
          </p:nvSpPr>
          <p:spPr>
            <a:xfrm>
              <a:off x="3329125" y="6457890"/>
              <a:ext cx="305391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 (# times event occurs)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560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268E5F6-8BA3-58F6-BEDB-31EE6CA2340B}"/>
              </a:ext>
            </a:extLst>
          </p:cNvPr>
          <p:cNvGrpSpPr/>
          <p:nvPr/>
        </p:nvGrpSpPr>
        <p:grpSpPr>
          <a:xfrm>
            <a:off x="1189608" y="2501513"/>
            <a:ext cx="6764784" cy="4287273"/>
            <a:chOff x="276660" y="3249227"/>
            <a:chExt cx="5614060" cy="3472978"/>
          </a:xfrm>
        </p:grpSpPr>
        <p:pic>
          <p:nvPicPr>
            <p:cNvPr id="10244" name="Picture 4" descr="negative binomial">
              <a:extLst>
                <a:ext uri="{FF2B5EF4-FFF2-40B4-BE49-F238E27FC236}">
                  <a16:creationId xmlns:a16="http://schemas.microsoft.com/office/drawing/2014/main" id="{2F66F16A-E097-2725-0308-B541E98F8C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8"/>
            <a:stretch/>
          </p:blipFill>
          <p:spPr bwMode="auto">
            <a:xfrm>
              <a:off x="276660" y="3249227"/>
              <a:ext cx="5614060" cy="3472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negative binomial">
              <a:extLst>
                <a:ext uri="{FF2B5EF4-FFF2-40B4-BE49-F238E27FC236}">
                  <a16:creationId xmlns:a16="http://schemas.microsoft.com/office/drawing/2014/main" id="{621171A5-7247-35E6-A456-3BB2FC8145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98" t="12183" r="2001" b="56822"/>
            <a:stretch/>
          </p:blipFill>
          <p:spPr bwMode="auto">
            <a:xfrm>
              <a:off x="4006432" y="3429000"/>
              <a:ext cx="1737422" cy="126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ACBFA8-0975-F34F-3718-C50044E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0" y="213924"/>
            <a:ext cx="2615861" cy="228758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Negative binomial distribution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E4877-2C47-267E-E772-770C46511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6882" y="69214"/>
                <a:ext cx="5614060" cy="2577008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In most cases </a:t>
                </a:r>
                <a:r>
                  <a:rPr lang="el-GR" dirty="0"/>
                  <a:t>μ</a:t>
                </a:r>
                <a:r>
                  <a:rPr lang="en-US" dirty="0"/>
                  <a:t> =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not hold</a:t>
                </a:r>
                <a:endParaRPr lang="en-US" dirty="0"/>
              </a:p>
              <a:p>
                <a:r>
                  <a:rPr lang="en-US" dirty="0">
                    <a:cs typeface="Times New Roman" panose="02020603050405020304" pitchFamily="18" charset="0"/>
                  </a:rPr>
                  <a:t>Overdispersion: </a:t>
                </a:r>
                <a:r>
                  <a:rPr lang="el-GR" dirty="0"/>
                  <a:t>μ</a:t>
                </a:r>
                <a:r>
                  <a:rPr lang="en-US" dirty="0"/>
                  <a:t> &lt;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baseline="30000" dirty="0">
                    <a:cs typeface="Times New Roman" panose="02020603050405020304" pitchFamily="18" charset="0"/>
                  </a:rPr>
                  <a:t>2 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1 more parameter </a:t>
                </a:r>
                <a:r>
                  <a:rPr lang="el-GR" dirty="0"/>
                  <a:t>θ</a:t>
                </a:r>
                <a:endParaRPr lang="en-US" dirty="0"/>
              </a:p>
              <a:p>
                <a:r>
                  <a:rPr lang="en-US" dirty="0"/>
                  <a:t>λ = </a:t>
                </a:r>
                <a:r>
                  <a:rPr lang="el-GR" dirty="0"/>
                  <a:t>μ</a:t>
                </a:r>
                <a:r>
                  <a:rPr lang="en-US" dirty="0"/>
                  <a:t> and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baseline="30000" dirty="0"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cs typeface="Times New Roman" panose="02020603050405020304" pitchFamily="18" charset="0"/>
                  </a:rPr>
                  <a:t> = </a:t>
                </a:r>
                <a:r>
                  <a:rPr lang="el-GR" dirty="0">
                    <a:cs typeface="Times New Roman" panose="02020603050405020304" pitchFamily="18" charset="0"/>
                  </a:rPr>
                  <a:t>μ</a:t>
                </a:r>
                <a:r>
                  <a:rPr lang="en-US" dirty="0"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cs typeface="Times New Roman" panose="02020603050405020304" pitchFamily="18" charset="0"/>
                          </a:rPr>
                          <m:t>μ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den>
                    </m:f>
                  </m:oMath>
                </a14:m>
                <a:endParaRPr lang="en-US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E4877-2C47-267E-E772-770C46511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6882" y="69214"/>
                <a:ext cx="5614060" cy="2577008"/>
              </a:xfrm>
              <a:blipFill>
                <a:blip r:embed="rId4"/>
                <a:stretch>
                  <a:fillRect l="-19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443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CBFA8-0975-F34F-3718-C50044E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US" sz="4200"/>
              <a:t>Binomial distribution</a:t>
            </a:r>
            <a:endParaRPr lang="en-GB" sz="4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4877-2C47-267E-E772-770C4651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13" y="2517349"/>
            <a:ext cx="4061771" cy="3639450"/>
          </a:xfrm>
        </p:spPr>
        <p:txBody>
          <a:bodyPr anchor="ctr"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Series of Bernoulli trials</a:t>
            </a:r>
          </a:p>
          <a:p>
            <a:r>
              <a:rPr lang="en-US" sz="2400" dirty="0" err="1">
                <a:cs typeface="Times New Roman" panose="02020603050405020304" pitchFamily="18" charset="0"/>
              </a:rPr>
              <a:t>Bernouilli</a:t>
            </a:r>
            <a:r>
              <a:rPr lang="en-US" sz="2400" dirty="0">
                <a:cs typeface="Times New Roman" panose="02020603050405020304" pitchFamily="18" charset="0"/>
              </a:rPr>
              <a:t> trials: only 2 outcomes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Binary variable: 1/0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# of 1 in n independent Bernoulli trials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Defined by n (# trials) and p (probability of success in 1 trial)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657EE-3AEF-9ADA-93CC-0F245476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97" y="3235677"/>
            <a:ext cx="4303560" cy="24637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2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E6336-9BD8-0619-820D-3DA024A37BF2}"/>
              </a:ext>
            </a:extLst>
          </p:cNvPr>
          <p:cNvSpPr txBox="1"/>
          <p:nvPr/>
        </p:nvSpPr>
        <p:spPr>
          <a:xfrm>
            <a:off x="480060" y="5576887"/>
            <a:ext cx="8183880" cy="99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Categorical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AA141-90F3-A0B4-25BD-E32F0839A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" r="1" b="2249"/>
          <a:stretch/>
        </p:blipFill>
        <p:spPr bwMode="auto">
          <a:xfrm>
            <a:off x="480060" y="640080"/>
            <a:ext cx="818388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1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AA141-90F3-A0B4-25BD-E32F0839A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" r="8089"/>
          <a:stretch/>
        </p:blipFill>
        <p:spPr bwMode="auto">
          <a:xfrm>
            <a:off x="20" y="10"/>
            <a:ext cx="9143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  <a:gd name="connsiteX0" fmla="*/ 0 w 7269480"/>
              <a:gd name="connsiteY0" fmla="*/ 0 h 18288"/>
              <a:gd name="connsiteX1" fmla="*/ 515472 w 7269480"/>
              <a:gd name="connsiteY1" fmla="*/ 0 h 18288"/>
              <a:gd name="connsiteX2" fmla="*/ 958250 w 7269480"/>
              <a:gd name="connsiteY2" fmla="*/ 0 h 18288"/>
              <a:gd name="connsiteX3" fmla="*/ 1473722 w 7269480"/>
              <a:gd name="connsiteY3" fmla="*/ 0 h 18288"/>
              <a:gd name="connsiteX4" fmla="*/ 2134584 w 7269480"/>
              <a:gd name="connsiteY4" fmla="*/ 0 h 18288"/>
              <a:gd name="connsiteX5" fmla="*/ 2868140 w 7269480"/>
              <a:gd name="connsiteY5" fmla="*/ 0 h 18288"/>
              <a:gd name="connsiteX6" fmla="*/ 3674392 w 7269480"/>
              <a:gd name="connsiteY6" fmla="*/ 0 h 18288"/>
              <a:gd name="connsiteX7" fmla="*/ 4480643 w 7269480"/>
              <a:gd name="connsiteY7" fmla="*/ 0 h 18288"/>
              <a:gd name="connsiteX8" fmla="*/ 5068810 w 7269480"/>
              <a:gd name="connsiteY8" fmla="*/ 0 h 18288"/>
              <a:gd name="connsiteX9" fmla="*/ 5802367 w 7269480"/>
              <a:gd name="connsiteY9" fmla="*/ 0 h 18288"/>
              <a:gd name="connsiteX10" fmla="*/ 6463229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608618 w 7269480"/>
              <a:gd name="connsiteY13" fmla="*/ 18288 h 18288"/>
              <a:gd name="connsiteX14" fmla="*/ 6020451 w 7269480"/>
              <a:gd name="connsiteY14" fmla="*/ 18288 h 18288"/>
              <a:gd name="connsiteX15" fmla="*/ 5432284 w 7269480"/>
              <a:gd name="connsiteY15" fmla="*/ 18288 h 18288"/>
              <a:gd name="connsiteX16" fmla="*/ 4626033 w 7269480"/>
              <a:gd name="connsiteY16" fmla="*/ 18288 h 18288"/>
              <a:gd name="connsiteX17" fmla="*/ 4110561 w 7269480"/>
              <a:gd name="connsiteY17" fmla="*/ 18288 h 18288"/>
              <a:gd name="connsiteX18" fmla="*/ 3377004 w 7269480"/>
              <a:gd name="connsiteY18" fmla="*/ 18288 h 18288"/>
              <a:gd name="connsiteX19" fmla="*/ 2934226 w 7269480"/>
              <a:gd name="connsiteY19" fmla="*/ 18288 h 18288"/>
              <a:gd name="connsiteX20" fmla="*/ 2273365 w 7269480"/>
              <a:gd name="connsiteY20" fmla="*/ 18288 h 18288"/>
              <a:gd name="connsiteX21" fmla="*/ 1757892 w 7269480"/>
              <a:gd name="connsiteY21" fmla="*/ 18288 h 18288"/>
              <a:gd name="connsiteX22" fmla="*/ 951641 w 7269480"/>
              <a:gd name="connsiteY22" fmla="*/ 18288 h 18288"/>
              <a:gd name="connsiteX23" fmla="*/ 0 w 7269480"/>
              <a:gd name="connsiteY23" fmla="*/ 18288 h 18288"/>
              <a:gd name="connsiteX24" fmla="*/ 0 w 7269480"/>
              <a:gd name="connsiteY2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35128" y="3132"/>
                  <a:pt x="451867" y="39303"/>
                  <a:pt x="733557" y="0"/>
                </a:cubicBezTo>
                <a:cubicBezTo>
                  <a:pt x="1041917" y="-26384"/>
                  <a:pt x="1017903" y="-18696"/>
                  <a:pt x="1249029" y="0"/>
                </a:cubicBezTo>
                <a:cubicBezTo>
                  <a:pt x="1467178" y="31708"/>
                  <a:pt x="1662247" y="41118"/>
                  <a:pt x="1764501" y="0"/>
                </a:cubicBezTo>
                <a:cubicBezTo>
                  <a:pt x="1900779" y="-6870"/>
                  <a:pt x="2072991" y="-25341"/>
                  <a:pt x="2207278" y="0"/>
                </a:cubicBezTo>
                <a:cubicBezTo>
                  <a:pt x="2265877" y="34574"/>
                  <a:pt x="2632620" y="104781"/>
                  <a:pt x="3013530" y="0"/>
                </a:cubicBezTo>
                <a:cubicBezTo>
                  <a:pt x="3334490" y="-59163"/>
                  <a:pt x="3475301" y="47386"/>
                  <a:pt x="3819781" y="0"/>
                </a:cubicBezTo>
                <a:cubicBezTo>
                  <a:pt x="4196358" y="-37804"/>
                  <a:pt x="4303513" y="-11131"/>
                  <a:pt x="4626033" y="0"/>
                </a:cubicBezTo>
                <a:cubicBezTo>
                  <a:pt x="4934787" y="29249"/>
                  <a:pt x="4944754" y="17065"/>
                  <a:pt x="5068810" y="0"/>
                </a:cubicBezTo>
                <a:cubicBezTo>
                  <a:pt x="5209508" y="-19562"/>
                  <a:pt x="5356206" y="22850"/>
                  <a:pt x="5656977" y="0"/>
                </a:cubicBezTo>
                <a:cubicBezTo>
                  <a:pt x="5941315" y="13558"/>
                  <a:pt x="5903828" y="-18462"/>
                  <a:pt x="6099755" y="0"/>
                </a:cubicBezTo>
                <a:cubicBezTo>
                  <a:pt x="6314513" y="-31302"/>
                  <a:pt x="6960022" y="-11355"/>
                  <a:pt x="7269480" y="0"/>
                </a:cubicBezTo>
                <a:cubicBezTo>
                  <a:pt x="7269107" y="8892"/>
                  <a:pt x="7269891" y="12971"/>
                  <a:pt x="7269480" y="18288"/>
                </a:cubicBezTo>
                <a:cubicBezTo>
                  <a:pt x="7069773" y="63254"/>
                  <a:pt x="6761614" y="96"/>
                  <a:pt x="6463229" y="18288"/>
                </a:cubicBezTo>
                <a:cubicBezTo>
                  <a:pt x="6176137" y="29304"/>
                  <a:pt x="6202734" y="42678"/>
                  <a:pt x="6020451" y="18288"/>
                </a:cubicBezTo>
                <a:cubicBezTo>
                  <a:pt x="5818836" y="4777"/>
                  <a:pt x="5721727" y="-10784"/>
                  <a:pt x="5504979" y="18288"/>
                </a:cubicBezTo>
                <a:cubicBezTo>
                  <a:pt x="5326805" y="68107"/>
                  <a:pt x="5197747" y="9507"/>
                  <a:pt x="4989507" y="18288"/>
                </a:cubicBezTo>
                <a:cubicBezTo>
                  <a:pt x="4763009" y="43859"/>
                  <a:pt x="4639415" y="27730"/>
                  <a:pt x="4474035" y="18288"/>
                </a:cubicBezTo>
                <a:cubicBezTo>
                  <a:pt x="4344126" y="-11044"/>
                  <a:pt x="4109566" y="23406"/>
                  <a:pt x="3958562" y="18288"/>
                </a:cubicBezTo>
                <a:cubicBezTo>
                  <a:pt x="3798316" y="26645"/>
                  <a:pt x="3645649" y="23666"/>
                  <a:pt x="3443090" y="18288"/>
                </a:cubicBezTo>
                <a:cubicBezTo>
                  <a:pt x="3244219" y="28660"/>
                  <a:pt x="3102677" y="4915"/>
                  <a:pt x="2709533" y="18288"/>
                </a:cubicBezTo>
                <a:cubicBezTo>
                  <a:pt x="2353187" y="42124"/>
                  <a:pt x="2422678" y="48861"/>
                  <a:pt x="2194061" y="18288"/>
                </a:cubicBezTo>
                <a:cubicBezTo>
                  <a:pt x="1953278" y="7529"/>
                  <a:pt x="1876545" y="25727"/>
                  <a:pt x="1751284" y="18288"/>
                </a:cubicBezTo>
                <a:cubicBezTo>
                  <a:pt x="1616404" y="7186"/>
                  <a:pt x="1467166" y="48303"/>
                  <a:pt x="1163117" y="18288"/>
                </a:cubicBezTo>
                <a:cubicBezTo>
                  <a:pt x="832308" y="-22338"/>
                  <a:pt x="531097" y="-29235"/>
                  <a:pt x="0" y="18288"/>
                </a:cubicBezTo>
                <a:cubicBezTo>
                  <a:pt x="-54" y="11431"/>
                  <a:pt x="328" y="6853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93677" y="-40520"/>
                  <a:pt x="343551" y="-20764"/>
                  <a:pt x="515472" y="0"/>
                </a:cubicBezTo>
                <a:cubicBezTo>
                  <a:pt x="661472" y="33485"/>
                  <a:pt x="738086" y="-8485"/>
                  <a:pt x="958250" y="0"/>
                </a:cubicBezTo>
                <a:cubicBezTo>
                  <a:pt x="1185804" y="12649"/>
                  <a:pt x="1301342" y="10087"/>
                  <a:pt x="1473722" y="0"/>
                </a:cubicBezTo>
                <a:cubicBezTo>
                  <a:pt x="1636492" y="23566"/>
                  <a:pt x="2004928" y="1595"/>
                  <a:pt x="2134584" y="0"/>
                </a:cubicBezTo>
                <a:cubicBezTo>
                  <a:pt x="2293863" y="-51652"/>
                  <a:pt x="2549409" y="31237"/>
                  <a:pt x="2868140" y="0"/>
                </a:cubicBezTo>
                <a:cubicBezTo>
                  <a:pt x="3128066" y="-19431"/>
                  <a:pt x="3471315" y="36471"/>
                  <a:pt x="3674392" y="0"/>
                </a:cubicBezTo>
                <a:cubicBezTo>
                  <a:pt x="3867736" y="26529"/>
                  <a:pt x="4121894" y="-13345"/>
                  <a:pt x="4480643" y="0"/>
                </a:cubicBezTo>
                <a:cubicBezTo>
                  <a:pt x="4861667" y="10265"/>
                  <a:pt x="4904111" y="1116"/>
                  <a:pt x="5068810" y="0"/>
                </a:cubicBezTo>
                <a:cubicBezTo>
                  <a:pt x="5254525" y="48544"/>
                  <a:pt x="5489794" y="-47731"/>
                  <a:pt x="5802367" y="0"/>
                </a:cubicBezTo>
                <a:cubicBezTo>
                  <a:pt x="6112570" y="36047"/>
                  <a:pt x="6247610" y="16030"/>
                  <a:pt x="6463229" y="0"/>
                </a:cubicBezTo>
                <a:cubicBezTo>
                  <a:pt x="6699726" y="8242"/>
                  <a:pt x="7085980" y="17508"/>
                  <a:pt x="7269480" y="0"/>
                </a:cubicBezTo>
                <a:cubicBezTo>
                  <a:pt x="7268407" y="8397"/>
                  <a:pt x="7268853" y="13314"/>
                  <a:pt x="7269480" y="18288"/>
                </a:cubicBezTo>
                <a:cubicBezTo>
                  <a:pt x="6934530" y="64734"/>
                  <a:pt x="6753912" y="-12848"/>
                  <a:pt x="6608618" y="18288"/>
                </a:cubicBezTo>
                <a:cubicBezTo>
                  <a:pt x="6499813" y="47415"/>
                  <a:pt x="6197442" y="-16113"/>
                  <a:pt x="6020451" y="18288"/>
                </a:cubicBezTo>
                <a:cubicBezTo>
                  <a:pt x="5845458" y="6562"/>
                  <a:pt x="5619316" y="-2364"/>
                  <a:pt x="5432284" y="18288"/>
                </a:cubicBezTo>
                <a:cubicBezTo>
                  <a:pt x="5232831" y="32495"/>
                  <a:pt x="5026244" y="57062"/>
                  <a:pt x="4626033" y="18288"/>
                </a:cubicBezTo>
                <a:cubicBezTo>
                  <a:pt x="4266016" y="14485"/>
                  <a:pt x="4244313" y="45809"/>
                  <a:pt x="4110561" y="18288"/>
                </a:cubicBezTo>
                <a:cubicBezTo>
                  <a:pt x="4000841" y="-45488"/>
                  <a:pt x="3590021" y="47044"/>
                  <a:pt x="3377004" y="18288"/>
                </a:cubicBezTo>
                <a:cubicBezTo>
                  <a:pt x="3189406" y="-19008"/>
                  <a:pt x="3038882" y="18056"/>
                  <a:pt x="2934226" y="18288"/>
                </a:cubicBezTo>
                <a:cubicBezTo>
                  <a:pt x="2810088" y="27476"/>
                  <a:pt x="2427832" y="22666"/>
                  <a:pt x="2273365" y="18288"/>
                </a:cubicBezTo>
                <a:cubicBezTo>
                  <a:pt x="2144728" y="11512"/>
                  <a:pt x="1941682" y="42792"/>
                  <a:pt x="1757892" y="18288"/>
                </a:cubicBezTo>
                <a:cubicBezTo>
                  <a:pt x="1511007" y="-9843"/>
                  <a:pt x="1148878" y="54983"/>
                  <a:pt x="951641" y="18288"/>
                </a:cubicBezTo>
                <a:cubicBezTo>
                  <a:pt x="725680" y="24064"/>
                  <a:pt x="440160" y="2088"/>
                  <a:pt x="0" y="18288"/>
                </a:cubicBezTo>
                <a:cubicBezTo>
                  <a:pt x="-800" y="9936"/>
                  <a:pt x="-297" y="5558"/>
                  <a:pt x="0" y="0"/>
                </a:cubicBezTo>
                <a:close/>
              </a:path>
              <a:path w="7269480" h="18288" fill="none" stroke="0" extrusionOk="0">
                <a:moveTo>
                  <a:pt x="0" y="0"/>
                </a:moveTo>
                <a:cubicBezTo>
                  <a:pt x="209523" y="-14416"/>
                  <a:pt x="402010" y="-4792"/>
                  <a:pt x="733557" y="0"/>
                </a:cubicBezTo>
                <a:cubicBezTo>
                  <a:pt x="1032265" y="-28108"/>
                  <a:pt x="1014845" y="-17933"/>
                  <a:pt x="1249029" y="0"/>
                </a:cubicBezTo>
                <a:cubicBezTo>
                  <a:pt x="1501995" y="8229"/>
                  <a:pt x="1629565" y="32396"/>
                  <a:pt x="1764501" y="0"/>
                </a:cubicBezTo>
                <a:cubicBezTo>
                  <a:pt x="1902554" y="-12694"/>
                  <a:pt x="2091757" y="-1413"/>
                  <a:pt x="2207278" y="0"/>
                </a:cubicBezTo>
                <a:cubicBezTo>
                  <a:pt x="2377281" y="28761"/>
                  <a:pt x="2680286" y="12469"/>
                  <a:pt x="3013530" y="0"/>
                </a:cubicBezTo>
                <a:cubicBezTo>
                  <a:pt x="3343102" y="-43660"/>
                  <a:pt x="3471083" y="58142"/>
                  <a:pt x="3819781" y="0"/>
                </a:cubicBezTo>
                <a:cubicBezTo>
                  <a:pt x="4189628" y="-30732"/>
                  <a:pt x="4315047" y="-34014"/>
                  <a:pt x="4626033" y="0"/>
                </a:cubicBezTo>
                <a:cubicBezTo>
                  <a:pt x="4932086" y="31993"/>
                  <a:pt x="4945270" y="14458"/>
                  <a:pt x="5068810" y="0"/>
                </a:cubicBezTo>
                <a:cubicBezTo>
                  <a:pt x="5214603" y="-51908"/>
                  <a:pt x="5356876" y="-32809"/>
                  <a:pt x="5656977" y="0"/>
                </a:cubicBezTo>
                <a:cubicBezTo>
                  <a:pt x="5935525" y="14193"/>
                  <a:pt x="5915508" y="-16541"/>
                  <a:pt x="6099755" y="0"/>
                </a:cubicBezTo>
                <a:cubicBezTo>
                  <a:pt x="6309893" y="27674"/>
                  <a:pt x="6875179" y="-39234"/>
                  <a:pt x="7269480" y="0"/>
                </a:cubicBezTo>
                <a:cubicBezTo>
                  <a:pt x="7269535" y="7937"/>
                  <a:pt x="7269706" y="13453"/>
                  <a:pt x="7269480" y="18288"/>
                </a:cubicBezTo>
                <a:cubicBezTo>
                  <a:pt x="7044177" y="41905"/>
                  <a:pt x="6762247" y="41916"/>
                  <a:pt x="6463229" y="18288"/>
                </a:cubicBezTo>
                <a:cubicBezTo>
                  <a:pt x="6176969" y="21616"/>
                  <a:pt x="6204882" y="31832"/>
                  <a:pt x="6020451" y="18288"/>
                </a:cubicBezTo>
                <a:cubicBezTo>
                  <a:pt x="5822541" y="-36494"/>
                  <a:pt x="5694440" y="-32839"/>
                  <a:pt x="5504979" y="18288"/>
                </a:cubicBezTo>
                <a:cubicBezTo>
                  <a:pt x="5319094" y="11473"/>
                  <a:pt x="5180317" y="9858"/>
                  <a:pt x="4989507" y="18288"/>
                </a:cubicBezTo>
                <a:cubicBezTo>
                  <a:pt x="4780362" y="44091"/>
                  <a:pt x="4602675" y="3603"/>
                  <a:pt x="4474035" y="18288"/>
                </a:cubicBezTo>
                <a:cubicBezTo>
                  <a:pt x="4332392" y="3956"/>
                  <a:pt x="4096107" y="22562"/>
                  <a:pt x="3958562" y="18288"/>
                </a:cubicBezTo>
                <a:cubicBezTo>
                  <a:pt x="3818758" y="669"/>
                  <a:pt x="3643861" y="-6459"/>
                  <a:pt x="3443090" y="18288"/>
                </a:cubicBezTo>
                <a:cubicBezTo>
                  <a:pt x="3229160" y="19421"/>
                  <a:pt x="3057515" y="-11242"/>
                  <a:pt x="2709533" y="18288"/>
                </a:cubicBezTo>
                <a:cubicBezTo>
                  <a:pt x="2360517" y="19044"/>
                  <a:pt x="2430273" y="18555"/>
                  <a:pt x="2194061" y="18288"/>
                </a:cubicBezTo>
                <a:cubicBezTo>
                  <a:pt x="1969669" y="-6632"/>
                  <a:pt x="1875262" y="24681"/>
                  <a:pt x="1751284" y="18288"/>
                </a:cubicBezTo>
                <a:cubicBezTo>
                  <a:pt x="1633556" y="5880"/>
                  <a:pt x="1431507" y="32395"/>
                  <a:pt x="1163117" y="18288"/>
                </a:cubicBezTo>
                <a:cubicBezTo>
                  <a:pt x="851599" y="26580"/>
                  <a:pt x="584809" y="26107"/>
                  <a:pt x="0" y="18288"/>
                </a:cubicBezTo>
                <a:cubicBezTo>
                  <a:pt x="30" y="10354"/>
                  <a:pt x="1368" y="705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7269480"/>
                      <a:gd name="connsiteY0" fmla="*/ 0 h 18288"/>
                      <a:gd name="connsiteX1" fmla="*/ 733557 w 7269480"/>
                      <a:gd name="connsiteY1" fmla="*/ 0 h 18288"/>
                      <a:gd name="connsiteX2" fmla="*/ 1249029 w 7269480"/>
                      <a:gd name="connsiteY2" fmla="*/ 0 h 18288"/>
                      <a:gd name="connsiteX3" fmla="*/ 1764501 w 7269480"/>
                      <a:gd name="connsiteY3" fmla="*/ 0 h 18288"/>
                      <a:gd name="connsiteX4" fmla="*/ 2207278 w 7269480"/>
                      <a:gd name="connsiteY4" fmla="*/ 0 h 18288"/>
                      <a:gd name="connsiteX5" fmla="*/ 3013530 w 7269480"/>
                      <a:gd name="connsiteY5" fmla="*/ 0 h 18288"/>
                      <a:gd name="connsiteX6" fmla="*/ 3819781 w 7269480"/>
                      <a:gd name="connsiteY6" fmla="*/ 0 h 18288"/>
                      <a:gd name="connsiteX7" fmla="*/ 4626033 w 7269480"/>
                      <a:gd name="connsiteY7" fmla="*/ 0 h 18288"/>
                      <a:gd name="connsiteX8" fmla="*/ 5068810 w 7269480"/>
                      <a:gd name="connsiteY8" fmla="*/ 0 h 18288"/>
                      <a:gd name="connsiteX9" fmla="*/ 5656977 w 7269480"/>
                      <a:gd name="connsiteY9" fmla="*/ 0 h 18288"/>
                      <a:gd name="connsiteX10" fmla="*/ 6099755 w 7269480"/>
                      <a:gd name="connsiteY10" fmla="*/ 0 h 18288"/>
                      <a:gd name="connsiteX11" fmla="*/ 7269480 w 7269480"/>
                      <a:gd name="connsiteY11" fmla="*/ 0 h 18288"/>
                      <a:gd name="connsiteX12" fmla="*/ 7269480 w 7269480"/>
                      <a:gd name="connsiteY12" fmla="*/ 18288 h 18288"/>
                      <a:gd name="connsiteX13" fmla="*/ 6463229 w 7269480"/>
                      <a:gd name="connsiteY13" fmla="*/ 18288 h 18288"/>
                      <a:gd name="connsiteX14" fmla="*/ 6020451 w 7269480"/>
                      <a:gd name="connsiteY14" fmla="*/ 18288 h 18288"/>
                      <a:gd name="connsiteX15" fmla="*/ 5504979 w 7269480"/>
                      <a:gd name="connsiteY15" fmla="*/ 18288 h 18288"/>
                      <a:gd name="connsiteX16" fmla="*/ 4989507 w 7269480"/>
                      <a:gd name="connsiteY16" fmla="*/ 18288 h 18288"/>
                      <a:gd name="connsiteX17" fmla="*/ 4474035 w 7269480"/>
                      <a:gd name="connsiteY17" fmla="*/ 18288 h 18288"/>
                      <a:gd name="connsiteX18" fmla="*/ 3958562 w 7269480"/>
                      <a:gd name="connsiteY18" fmla="*/ 18288 h 18288"/>
                      <a:gd name="connsiteX19" fmla="*/ 3443090 w 7269480"/>
                      <a:gd name="connsiteY19" fmla="*/ 18288 h 18288"/>
                      <a:gd name="connsiteX20" fmla="*/ 2709533 w 7269480"/>
                      <a:gd name="connsiteY20" fmla="*/ 18288 h 18288"/>
                      <a:gd name="connsiteX21" fmla="*/ 2194061 w 7269480"/>
                      <a:gd name="connsiteY21" fmla="*/ 18288 h 18288"/>
                      <a:gd name="connsiteX22" fmla="*/ 1751284 w 7269480"/>
                      <a:gd name="connsiteY22" fmla="*/ 18288 h 18288"/>
                      <a:gd name="connsiteX23" fmla="*/ 1163117 w 7269480"/>
                      <a:gd name="connsiteY23" fmla="*/ 18288 h 18288"/>
                      <a:gd name="connsiteX24" fmla="*/ 0 w 7269480"/>
                      <a:gd name="connsiteY24" fmla="*/ 18288 h 18288"/>
                      <a:gd name="connsiteX25" fmla="*/ 0 w 7269480"/>
                      <a:gd name="connsiteY25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269480" h="18288" fill="none" extrusionOk="0">
                        <a:moveTo>
                          <a:pt x="0" y="0"/>
                        </a:moveTo>
                        <a:cubicBezTo>
                          <a:pt x="252138" y="-34015"/>
                          <a:pt x="430162" y="27723"/>
                          <a:pt x="733557" y="0"/>
                        </a:cubicBezTo>
                        <a:cubicBezTo>
                          <a:pt x="1036952" y="-27723"/>
                          <a:pt x="1017222" y="-19248"/>
                          <a:pt x="1249029" y="0"/>
                        </a:cubicBezTo>
                        <a:cubicBezTo>
                          <a:pt x="1480836" y="19248"/>
                          <a:pt x="1642747" y="25626"/>
                          <a:pt x="1764501" y="0"/>
                        </a:cubicBezTo>
                        <a:cubicBezTo>
                          <a:pt x="1886255" y="-25626"/>
                          <a:pt x="2079425" y="-7842"/>
                          <a:pt x="2207278" y="0"/>
                        </a:cubicBezTo>
                        <a:cubicBezTo>
                          <a:pt x="2335131" y="7842"/>
                          <a:pt x="2681832" y="37713"/>
                          <a:pt x="3013530" y="0"/>
                        </a:cubicBezTo>
                        <a:cubicBezTo>
                          <a:pt x="3345228" y="-37713"/>
                          <a:pt x="3481883" y="38779"/>
                          <a:pt x="3819781" y="0"/>
                        </a:cubicBezTo>
                        <a:cubicBezTo>
                          <a:pt x="4157679" y="-38779"/>
                          <a:pt x="4319607" y="-32632"/>
                          <a:pt x="4626033" y="0"/>
                        </a:cubicBezTo>
                        <a:cubicBezTo>
                          <a:pt x="4932459" y="32632"/>
                          <a:pt x="4944182" y="17568"/>
                          <a:pt x="5068810" y="0"/>
                        </a:cubicBezTo>
                        <a:cubicBezTo>
                          <a:pt x="5193438" y="-17568"/>
                          <a:pt x="5378174" y="-16107"/>
                          <a:pt x="5656977" y="0"/>
                        </a:cubicBezTo>
                        <a:cubicBezTo>
                          <a:pt x="5935780" y="16107"/>
                          <a:pt x="5910190" y="-15070"/>
                          <a:pt x="6099755" y="0"/>
                        </a:cubicBezTo>
                        <a:cubicBezTo>
                          <a:pt x="6289320" y="15070"/>
                          <a:pt x="6900837" y="-32203"/>
                          <a:pt x="7269480" y="0"/>
                        </a:cubicBezTo>
                        <a:cubicBezTo>
                          <a:pt x="7268614" y="7958"/>
                          <a:pt x="7270034" y="12943"/>
                          <a:pt x="7269480" y="18288"/>
                        </a:cubicBezTo>
                        <a:cubicBezTo>
                          <a:pt x="7078692" y="32307"/>
                          <a:pt x="6750249" y="10617"/>
                          <a:pt x="6463229" y="18288"/>
                        </a:cubicBezTo>
                        <a:cubicBezTo>
                          <a:pt x="6176209" y="25959"/>
                          <a:pt x="6203666" y="39135"/>
                          <a:pt x="6020451" y="18288"/>
                        </a:cubicBezTo>
                        <a:cubicBezTo>
                          <a:pt x="5837236" y="-2559"/>
                          <a:pt x="5688034" y="-3388"/>
                          <a:pt x="5504979" y="18288"/>
                        </a:cubicBezTo>
                        <a:cubicBezTo>
                          <a:pt x="5321924" y="39964"/>
                          <a:pt x="5191313" y="7061"/>
                          <a:pt x="4989507" y="18288"/>
                        </a:cubicBezTo>
                        <a:cubicBezTo>
                          <a:pt x="4787701" y="29515"/>
                          <a:pt x="4612238" y="34989"/>
                          <a:pt x="4474035" y="18288"/>
                        </a:cubicBezTo>
                        <a:cubicBezTo>
                          <a:pt x="4335832" y="1587"/>
                          <a:pt x="4094545" y="27267"/>
                          <a:pt x="3958562" y="18288"/>
                        </a:cubicBezTo>
                        <a:cubicBezTo>
                          <a:pt x="3822579" y="9309"/>
                          <a:pt x="3646287" y="-1530"/>
                          <a:pt x="3443090" y="18288"/>
                        </a:cubicBezTo>
                        <a:cubicBezTo>
                          <a:pt x="3239893" y="38106"/>
                          <a:pt x="3075699" y="9041"/>
                          <a:pt x="2709533" y="18288"/>
                        </a:cubicBezTo>
                        <a:cubicBezTo>
                          <a:pt x="2343367" y="27535"/>
                          <a:pt x="2428918" y="31018"/>
                          <a:pt x="2194061" y="18288"/>
                        </a:cubicBezTo>
                        <a:cubicBezTo>
                          <a:pt x="1959204" y="5558"/>
                          <a:pt x="1872298" y="17875"/>
                          <a:pt x="1751284" y="18288"/>
                        </a:cubicBezTo>
                        <a:cubicBezTo>
                          <a:pt x="1630270" y="18701"/>
                          <a:pt x="1443391" y="30083"/>
                          <a:pt x="1163117" y="18288"/>
                        </a:cubicBezTo>
                        <a:cubicBezTo>
                          <a:pt x="882843" y="6493"/>
                          <a:pt x="581151" y="4375"/>
                          <a:pt x="0" y="18288"/>
                        </a:cubicBezTo>
                        <a:cubicBezTo>
                          <a:pt x="493" y="10773"/>
                          <a:pt x="610" y="7338"/>
                          <a:pt x="0" y="0"/>
                        </a:cubicBezTo>
                        <a:close/>
                      </a:path>
                      <a:path w="7269480" h="18288" stroke="0" extrusionOk="0">
                        <a:moveTo>
                          <a:pt x="0" y="0"/>
                        </a:moveTo>
                        <a:cubicBezTo>
                          <a:pt x="108514" y="-13627"/>
                          <a:pt x="358377" y="-21600"/>
                          <a:pt x="515472" y="0"/>
                        </a:cubicBezTo>
                        <a:cubicBezTo>
                          <a:pt x="672567" y="21600"/>
                          <a:pt x="740741" y="1149"/>
                          <a:pt x="958250" y="0"/>
                        </a:cubicBezTo>
                        <a:cubicBezTo>
                          <a:pt x="1175759" y="-1149"/>
                          <a:pt x="1323521" y="-14908"/>
                          <a:pt x="1473722" y="0"/>
                        </a:cubicBezTo>
                        <a:cubicBezTo>
                          <a:pt x="1623923" y="14908"/>
                          <a:pt x="1999682" y="13812"/>
                          <a:pt x="2134584" y="0"/>
                        </a:cubicBezTo>
                        <a:cubicBezTo>
                          <a:pt x="2269486" y="-13812"/>
                          <a:pt x="2558748" y="7617"/>
                          <a:pt x="2868140" y="0"/>
                        </a:cubicBezTo>
                        <a:cubicBezTo>
                          <a:pt x="3177532" y="-7617"/>
                          <a:pt x="3467796" y="3656"/>
                          <a:pt x="3674392" y="0"/>
                        </a:cubicBezTo>
                        <a:cubicBezTo>
                          <a:pt x="3880988" y="-3656"/>
                          <a:pt x="4101054" y="-15702"/>
                          <a:pt x="4480643" y="0"/>
                        </a:cubicBezTo>
                        <a:cubicBezTo>
                          <a:pt x="4860232" y="15702"/>
                          <a:pt x="4906779" y="-6670"/>
                          <a:pt x="5068810" y="0"/>
                        </a:cubicBezTo>
                        <a:cubicBezTo>
                          <a:pt x="5230841" y="6670"/>
                          <a:pt x="5495019" y="-21055"/>
                          <a:pt x="5802367" y="0"/>
                        </a:cubicBezTo>
                        <a:cubicBezTo>
                          <a:pt x="6109715" y="21055"/>
                          <a:pt x="6248383" y="9802"/>
                          <a:pt x="6463229" y="0"/>
                        </a:cubicBezTo>
                        <a:cubicBezTo>
                          <a:pt x="6678075" y="-9802"/>
                          <a:pt x="7063233" y="9440"/>
                          <a:pt x="7269480" y="0"/>
                        </a:cubicBezTo>
                        <a:cubicBezTo>
                          <a:pt x="7268794" y="7700"/>
                          <a:pt x="7268830" y="13442"/>
                          <a:pt x="7269480" y="18288"/>
                        </a:cubicBezTo>
                        <a:cubicBezTo>
                          <a:pt x="6950939" y="47121"/>
                          <a:pt x="6756956" y="13096"/>
                          <a:pt x="6608618" y="18288"/>
                        </a:cubicBezTo>
                        <a:cubicBezTo>
                          <a:pt x="6460280" y="23480"/>
                          <a:pt x="6230655" y="-1538"/>
                          <a:pt x="6020451" y="18288"/>
                        </a:cubicBezTo>
                        <a:cubicBezTo>
                          <a:pt x="5810247" y="38114"/>
                          <a:pt x="5619850" y="-10448"/>
                          <a:pt x="5432284" y="18288"/>
                        </a:cubicBezTo>
                        <a:cubicBezTo>
                          <a:pt x="5244718" y="47024"/>
                          <a:pt x="4984575" y="27926"/>
                          <a:pt x="4626033" y="18288"/>
                        </a:cubicBezTo>
                        <a:cubicBezTo>
                          <a:pt x="4267491" y="8650"/>
                          <a:pt x="4240108" y="40106"/>
                          <a:pt x="4110561" y="18288"/>
                        </a:cubicBezTo>
                        <a:cubicBezTo>
                          <a:pt x="3981014" y="-3530"/>
                          <a:pt x="3580293" y="41911"/>
                          <a:pt x="3377004" y="18288"/>
                        </a:cubicBezTo>
                        <a:cubicBezTo>
                          <a:pt x="3173715" y="-5335"/>
                          <a:pt x="3043404" y="10731"/>
                          <a:pt x="2934226" y="18288"/>
                        </a:cubicBezTo>
                        <a:cubicBezTo>
                          <a:pt x="2825048" y="25845"/>
                          <a:pt x="2427024" y="14732"/>
                          <a:pt x="2273365" y="18288"/>
                        </a:cubicBezTo>
                        <a:cubicBezTo>
                          <a:pt x="2119706" y="21844"/>
                          <a:pt x="1948744" y="43432"/>
                          <a:pt x="1757892" y="18288"/>
                        </a:cubicBezTo>
                        <a:cubicBezTo>
                          <a:pt x="1567040" y="-6856"/>
                          <a:pt x="1185958" y="10333"/>
                          <a:pt x="951641" y="18288"/>
                        </a:cubicBezTo>
                        <a:cubicBezTo>
                          <a:pt x="717324" y="26243"/>
                          <a:pt x="448990" y="-7235"/>
                          <a:pt x="0" y="18288"/>
                        </a:cubicBezTo>
                        <a:cubicBezTo>
                          <a:pt x="-4" y="9861"/>
                          <a:pt x="135" y="60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E6336-9BD8-0619-820D-3DA024A37BF2}"/>
              </a:ext>
            </a:extLst>
          </p:cNvPr>
          <p:cNvSpPr txBox="1"/>
          <p:nvPr/>
        </p:nvSpPr>
        <p:spPr>
          <a:xfrm>
            <a:off x="275208" y="1986691"/>
            <a:ext cx="8433787" cy="3835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Which morphs are associated with which habitat?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Coat color: response variable with k categories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Multinomial distribution: possible results of a random variable that can take on one of K categories, given the specified probability of each category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Generalizes the 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563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6A8B3-2041-A58A-1BC5-37E792798ED2}"/>
              </a:ext>
            </a:extLst>
          </p:cNvPr>
          <p:cNvSpPr txBox="1"/>
          <p:nvPr/>
        </p:nvSpPr>
        <p:spPr>
          <a:xfrm>
            <a:off x="1265068" y="2967335"/>
            <a:ext cx="6613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Intro to R and RStudio</a:t>
            </a:r>
            <a:endParaRPr lang="en-GB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0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3D82F2-8828-4C80-AF95-242810E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FD0D34F-65E4-4896-8016-F401017B6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7A25769-8A6A-4983-92E9-E41BEB530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1FEA-B835-E551-2379-79A9D2D7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/>
              <a:t>What is R?</a:t>
            </a:r>
            <a:endParaRPr lang="en-GB" sz="35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669D83-0E36-4F8C-B68A-D549AC19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67116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3ED9363-B95D-5BCC-04AF-101C7FBEE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t="-1" r="6181" b="-5"/>
          <a:stretch/>
        </p:blipFill>
        <p:spPr>
          <a:xfrm>
            <a:off x="97655" y="2478023"/>
            <a:ext cx="2795913" cy="3946585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8A5B926-BD7B-2696-F1D0-2AF7E22AE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-1" r="8015" b="-5"/>
          <a:stretch/>
        </p:blipFill>
        <p:spPr>
          <a:xfrm>
            <a:off x="3037224" y="2478023"/>
            <a:ext cx="2746817" cy="39681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0235-31EA-F512-9E87-C41A81DC5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97" y="2478023"/>
            <a:ext cx="3020994" cy="3949409"/>
          </a:xfrm>
        </p:spPr>
        <p:txBody>
          <a:bodyPr anchor="ctr">
            <a:noAutofit/>
          </a:bodyPr>
          <a:lstStyle/>
          <a:p>
            <a:r>
              <a:rPr lang="en-US" sz="2000" dirty="0"/>
              <a:t>A programming language</a:t>
            </a:r>
          </a:p>
          <a:p>
            <a:r>
              <a:rPr lang="en-US" sz="2000" dirty="0"/>
              <a:t>A calculator</a:t>
            </a:r>
          </a:p>
          <a:p>
            <a:r>
              <a:rPr lang="en-US" sz="2000" dirty="0"/>
              <a:t>An environment: integrated suite of software</a:t>
            </a:r>
          </a:p>
          <a:p>
            <a:endParaRPr lang="en-US" sz="2000" dirty="0"/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Get under the hood, unlike most software: you know what you’re doing and what’s going on</a:t>
            </a:r>
            <a:endParaRPr lang="en-GB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82693-6FE3-3B09-C442-98BF4AE1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348" y="485487"/>
            <a:ext cx="1721527" cy="13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A161-0F37-3CA6-B2C5-E4E2E80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DD2C-252F-ABF8-ACB2-3EDE9E01C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concept of distribution is the soul of data analysis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C00000"/>
                </a:solidFill>
              </a:rPr>
              <a:t>If you understand distribution, then you’ll understand stats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Statistical tests assume data follow specific distributions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662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4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0" name="Rectangle 104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1FEA-B835-E551-2379-79A9D2D7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978619"/>
            <a:ext cx="2558034" cy="1106424"/>
          </a:xfrm>
        </p:spPr>
        <p:txBody>
          <a:bodyPr>
            <a:normAutofit/>
          </a:bodyPr>
          <a:lstStyle/>
          <a:p>
            <a:r>
              <a:rPr lang="en-US" sz="4000" dirty="0"/>
              <a:t>Why is R?</a:t>
            </a:r>
            <a:endParaRPr lang="en-GB" sz="4000" dirty="0"/>
          </a:p>
        </p:txBody>
      </p:sp>
      <p:sp>
        <p:nvSpPr>
          <p:cNvPr id="1061" name="Rectangle 104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1300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2" name="Rectangle 104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093976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0235-31EA-F512-9E87-C41A81DC5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87" y="2252870"/>
            <a:ext cx="3089349" cy="3560251"/>
          </a:xfrm>
        </p:spPr>
        <p:txBody>
          <a:bodyPr>
            <a:normAutofit/>
          </a:bodyPr>
          <a:lstStyle/>
          <a:p>
            <a:r>
              <a:rPr lang="en-US" sz="2000" dirty="0"/>
              <a:t>Data handling</a:t>
            </a:r>
          </a:p>
          <a:p>
            <a:r>
              <a:rPr lang="en-US" sz="2000" dirty="0"/>
              <a:t>Computation</a:t>
            </a:r>
          </a:p>
          <a:p>
            <a:r>
              <a:rPr lang="en-GB" sz="2000" dirty="0"/>
              <a:t>Graphics</a:t>
            </a:r>
          </a:p>
          <a:p>
            <a:endParaRPr lang="en-GB" sz="2000" dirty="0"/>
          </a:p>
          <a:p>
            <a:r>
              <a:rPr lang="en-GB" sz="2000" dirty="0"/>
              <a:t>Wide variety of:</a:t>
            </a:r>
          </a:p>
          <a:p>
            <a:pPr lvl="1"/>
            <a:r>
              <a:rPr lang="en-GB" sz="2000" dirty="0"/>
              <a:t>Statistical techniques</a:t>
            </a:r>
          </a:p>
          <a:p>
            <a:pPr lvl="1"/>
            <a:r>
              <a:rPr lang="en-GB" sz="2000" dirty="0"/>
              <a:t>Graphical techniques</a:t>
            </a:r>
          </a:p>
          <a:p>
            <a:pPr lvl="1"/>
            <a:r>
              <a:rPr lang="en-GB" sz="2000" dirty="0"/>
              <a:t>Data-type it can handle</a:t>
            </a:r>
          </a:p>
        </p:txBody>
      </p:sp>
      <p:pic>
        <p:nvPicPr>
          <p:cNvPr id="1026" name="Picture 2" descr="R Memes for Statistical Fiends (@rstatsmemes) / Twitter">
            <a:extLst>
              <a:ext uri="{FF2B5EF4-FFF2-40B4-BE49-F238E27FC236}">
                <a16:creationId xmlns:a16="http://schemas.microsoft.com/office/drawing/2014/main" id="{963F3885-AEB9-FB93-7E85-C24ACEF7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9183" y="630936"/>
            <a:ext cx="4355218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8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DE09C-EB10-A8D8-6AD1-DE8BA823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502400"/>
            <a:ext cx="3115683" cy="181806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RStudio?</a:t>
            </a:r>
            <a:endParaRPr lang="en-GB" sz="4800" dirty="0"/>
          </a:p>
        </p:txBody>
      </p:sp>
      <p:pic>
        <p:nvPicPr>
          <p:cNvPr id="3076" name="Picture 4" descr="RPubs - Week 10 Learning log">
            <a:extLst>
              <a:ext uri="{FF2B5EF4-FFF2-40B4-BE49-F238E27FC236}">
                <a16:creationId xmlns:a16="http://schemas.microsoft.com/office/drawing/2014/main" id="{A19DD1DA-4752-F882-1E18-68FC78A71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 r="1" b="3660"/>
          <a:stretch/>
        </p:blipFill>
        <p:spPr bwMode="auto">
          <a:xfrm>
            <a:off x="3968781" y="26324"/>
            <a:ext cx="4707318" cy="27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B0F7A3-4EBE-E787-266B-6A63BCBBE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7507" b="-2"/>
          <a:stretch/>
        </p:blipFill>
        <p:spPr bwMode="auto">
          <a:xfrm>
            <a:off x="20" y="2826737"/>
            <a:ext cx="3424313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B647-4C0F-0813-F61D-15FE49006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813" y="3455208"/>
            <a:ext cx="5405716" cy="2782972"/>
          </a:xfrm>
        </p:spPr>
        <p:txBody>
          <a:bodyPr anchor="ctr">
            <a:normAutofit/>
          </a:bodyPr>
          <a:lstStyle/>
          <a:p>
            <a:r>
              <a:rPr lang="en-GB" b="0" i="0" dirty="0">
                <a:effectLst/>
                <a:latin typeface="Helvetica" panose="020B0604020202020204" pitchFamily="34" charset="0"/>
              </a:rPr>
              <a:t>integrated development environment for R</a:t>
            </a:r>
          </a:p>
          <a:p>
            <a:r>
              <a:rPr lang="en-GB" dirty="0">
                <a:latin typeface="Helvetica" panose="020B0604020202020204" pitchFamily="34" charset="0"/>
              </a:rPr>
              <a:t>A tool to make your life easier with R</a:t>
            </a:r>
            <a:endParaRPr lang="en-GB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429" y="3404996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39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DE09C-EB10-A8D8-6AD1-DE8BA823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sz="4700"/>
              <a:t>Why is RStudio?</a:t>
            </a:r>
            <a:endParaRPr lang="en-GB" sz="47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B647-4C0F-0813-F61D-15FE49006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b="0" i="0" dirty="0">
                <a:effectLst/>
                <a:latin typeface="Helvetica" panose="020B0604020202020204" pitchFamily="34" charset="0"/>
              </a:rPr>
              <a:t>tools for:</a:t>
            </a:r>
          </a:p>
          <a:p>
            <a:r>
              <a:rPr lang="en-GB" b="0" i="0" dirty="0">
                <a:effectLst/>
                <a:latin typeface="Helvetica" panose="020B0604020202020204" pitchFamily="34" charset="0"/>
              </a:rPr>
              <a:t>plotting</a:t>
            </a:r>
          </a:p>
          <a:p>
            <a:r>
              <a:rPr lang="en-GB" b="0" i="0" dirty="0">
                <a:effectLst/>
                <a:latin typeface="Helvetica" panose="020B0604020202020204" pitchFamily="34" charset="0"/>
              </a:rPr>
              <a:t>history</a:t>
            </a:r>
          </a:p>
          <a:p>
            <a:r>
              <a:rPr lang="en-GB" b="0" i="0" dirty="0">
                <a:effectLst/>
                <a:latin typeface="Helvetica" panose="020B0604020202020204" pitchFamily="34" charset="0"/>
              </a:rPr>
              <a:t>debugging</a:t>
            </a:r>
          </a:p>
          <a:p>
            <a:r>
              <a:rPr lang="en-GB" b="0" i="0" dirty="0">
                <a:effectLst/>
                <a:latin typeface="Helvetica" panose="020B0604020202020204" pitchFamily="34" charset="0"/>
              </a:rPr>
              <a:t>workspace management</a:t>
            </a:r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B875A1-2A95-B207-434C-50CB3D330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 b="5325"/>
          <a:stretch/>
        </p:blipFill>
        <p:spPr>
          <a:xfrm>
            <a:off x="3384386" y="1035210"/>
            <a:ext cx="5424751" cy="47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AAE7-20E9-42E3-925B-D980D35A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28" y="202501"/>
            <a:ext cx="7886700" cy="907862"/>
          </a:xfrm>
        </p:spPr>
        <p:txBody>
          <a:bodyPr/>
          <a:lstStyle/>
          <a:p>
            <a:r>
              <a:rPr lang="en-US" dirty="0"/>
              <a:t>R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798D-94BE-D002-368C-79A3539B6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2" y="1110363"/>
            <a:ext cx="6854460" cy="321833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https://r4ds.had.co.nz/</a:t>
            </a:r>
            <a:r>
              <a:rPr lang="en-GB" dirty="0"/>
              <a:t> for data wrangling and graphs</a:t>
            </a:r>
          </a:p>
          <a:p>
            <a:r>
              <a:rPr lang="en-GB" dirty="0"/>
              <a:t>List of sites I provided during the last seminar</a:t>
            </a:r>
          </a:p>
          <a:p>
            <a:r>
              <a:rPr lang="en-GB" dirty="0"/>
              <a:t>I’m happy to help you trouble shoot your code, but from now on, </a:t>
            </a:r>
            <a:r>
              <a:rPr lang="en-GB" b="1" dirty="0"/>
              <a:t>I’m expecting you to first try these resources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The R Book, 2nd Edition | Wiley">
            <a:extLst>
              <a:ext uri="{FF2B5EF4-FFF2-40B4-BE49-F238E27FC236}">
                <a16:creationId xmlns:a16="http://schemas.microsoft.com/office/drawing/2014/main" id="{1F74680D-3521-F0BE-BC75-25EF459B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09" y="826047"/>
            <a:ext cx="1879863" cy="24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20DB2F8-9972-64D6-57C2-50DEA3B86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" y="4084493"/>
            <a:ext cx="2705477" cy="2705477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1742866-A2DC-1246-5E7C-89F96155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5" y="5437231"/>
            <a:ext cx="3810000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uy from amazon">
            <a:extLst>
              <a:ext uri="{FF2B5EF4-FFF2-40B4-BE49-F238E27FC236}">
                <a16:creationId xmlns:a16="http://schemas.microsoft.com/office/drawing/2014/main" id="{6B27EE1F-9E92-95E8-B205-2F5A98BB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72" y="3563066"/>
            <a:ext cx="1919369" cy="28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D1F48D-16FC-C3B5-0672-0E1F04C63F1A}"/>
              </a:ext>
            </a:extLst>
          </p:cNvPr>
          <p:cNvSpPr/>
          <p:nvPr/>
        </p:nvSpPr>
        <p:spPr>
          <a:xfrm>
            <a:off x="3031198" y="4168587"/>
            <a:ext cx="3564213" cy="126864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Copy and paste errors in 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FEEB81-E416-243E-6635-98F8AA5ACA6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492188" y="4802909"/>
            <a:ext cx="539010" cy="12210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D067B6-C467-49EF-0EA6-B0D46D356F4D}"/>
              </a:ext>
            </a:extLst>
          </p:cNvPr>
          <p:cNvCxnSpPr>
            <a:cxnSpLocks/>
            <a:stCxn id="5126" idx="0"/>
          </p:cNvCxnSpPr>
          <p:nvPr/>
        </p:nvCxnSpPr>
        <p:spPr>
          <a:xfrm>
            <a:off x="4813305" y="5437231"/>
            <a:ext cx="0" cy="5122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99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179"/>
            <a:ext cx="7886700" cy="1325563"/>
          </a:xfrm>
        </p:spPr>
        <p:txBody>
          <a:bodyPr/>
          <a:lstStyle/>
          <a:p>
            <a:r>
              <a:rPr lang="en-US" dirty="0"/>
              <a:t>Panes in RStudio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059"/>
            <a:ext cx="9144000" cy="54897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7D54BB-F9BF-0182-DEF4-81E3196A381D}"/>
              </a:ext>
            </a:extLst>
          </p:cNvPr>
          <p:cNvSpPr/>
          <p:nvPr/>
        </p:nvSpPr>
        <p:spPr>
          <a:xfrm>
            <a:off x="1855694" y="2330776"/>
            <a:ext cx="1649506" cy="158675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7010400" y="2160494"/>
            <a:ext cx="1649506" cy="158675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2698376" y="4809564"/>
            <a:ext cx="1649506" cy="158675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2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164CA0-7940-AD93-4730-2F0739B45D16}"/>
              </a:ext>
            </a:extLst>
          </p:cNvPr>
          <p:cNvSpPr/>
          <p:nvPr/>
        </p:nvSpPr>
        <p:spPr>
          <a:xfrm>
            <a:off x="6254003" y="4468999"/>
            <a:ext cx="1649506" cy="158675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67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83" y="84447"/>
            <a:ext cx="5280212" cy="1325563"/>
          </a:xfrm>
        </p:spPr>
        <p:txBody>
          <a:bodyPr/>
          <a:lstStyle/>
          <a:p>
            <a:r>
              <a:rPr lang="en-US" dirty="0"/>
              <a:t>Source editor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24" b="32394"/>
          <a:stretch/>
        </p:blipFill>
        <p:spPr>
          <a:xfrm>
            <a:off x="628650" y="1453673"/>
            <a:ext cx="7886699" cy="52325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7D54BB-F9BF-0182-DEF4-81E3196A381D}"/>
              </a:ext>
            </a:extLst>
          </p:cNvPr>
          <p:cNvSpPr/>
          <p:nvPr/>
        </p:nvSpPr>
        <p:spPr>
          <a:xfrm>
            <a:off x="125506" y="84448"/>
            <a:ext cx="1380565" cy="132556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B798E-53BA-53DC-2070-FCBEFCB0590E}"/>
              </a:ext>
            </a:extLst>
          </p:cNvPr>
          <p:cNvSpPr txBox="1"/>
          <p:nvPr/>
        </p:nvSpPr>
        <p:spPr>
          <a:xfrm>
            <a:off x="1093694" y="2581835"/>
            <a:ext cx="6624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is where you type your code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# will prevent whatever comments you add to be read as code</a:t>
            </a:r>
          </a:p>
          <a:p>
            <a:r>
              <a:rPr lang="en-US" dirty="0">
                <a:solidFill>
                  <a:schemeClr val="accent6"/>
                </a:solidFill>
              </a:rPr>
              <a:t># you need to add the # symbol at the beginning of each line, which # you don’t want to run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You can also add </a:t>
            </a:r>
            <a:r>
              <a:rPr lang="en-US" dirty="0">
                <a:solidFill>
                  <a:schemeClr val="accent6"/>
                </a:solidFill>
              </a:rPr>
              <a:t># at the end of a code bit</a:t>
            </a:r>
          </a:p>
          <a:p>
            <a:r>
              <a:rPr lang="en-US" dirty="0"/>
              <a:t>The first part of the line will be seen as code </a:t>
            </a:r>
            <a:r>
              <a:rPr lang="en-US" dirty="0">
                <a:solidFill>
                  <a:schemeClr val="accent6"/>
                </a:solidFill>
              </a:rPr>
              <a:t># the second will not</a:t>
            </a:r>
          </a:p>
        </p:txBody>
      </p:sp>
    </p:spTree>
    <p:extLst>
      <p:ext uri="{BB962C8B-B14F-4D97-AF65-F5344CB8AC3E}">
        <p14:creationId xmlns:p14="http://schemas.microsoft.com/office/powerpoint/2010/main" val="40751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5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83" y="84447"/>
            <a:ext cx="5280212" cy="1325563"/>
          </a:xfrm>
        </p:spPr>
        <p:txBody>
          <a:bodyPr/>
          <a:lstStyle/>
          <a:p>
            <a:r>
              <a:rPr lang="en-US" dirty="0"/>
              <a:t>Source editor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24" b="32394"/>
          <a:stretch/>
        </p:blipFill>
        <p:spPr>
          <a:xfrm>
            <a:off x="628650" y="1453673"/>
            <a:ext cx="7886699" cy="52325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7D54BB-F9BF-0182-DEF4-81E3196A381D}"/>
              </a:ext>
            </a:extLst>
          </p:cNvPr>
          <p:cNvSpPr/>
          <p:nvPr/>
        </p:nvSpPr>
        <p:spPr>
          <a:xfrm>
            <a:off x="125506" y="84448"/>
            <a:ext cx="1380565" cy="132556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D81C1-D8C2-B886-1D45-D18550FDCA01}"/>
              </a:ext>
            </a:extLst>
          </p:cNvPr>
          <p:cNvSpPr txBox="1"/>
          <p:nvPr/>
        </p:nvSpPr>
        <p:spPr>
          <a:xfrm>
            <a:off x="1084729" y="2581835"/>
            <a:ext cx="6355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editor color convention: default theme</a:t>
            </a:r>
          </a:p>
          <a:p>
            <a:endParaRPr lang="en-US" dirty="0"/>
          </a:p>
          <a:p>
            <a:r>
              <a:rPr lang="en-US" dirty="0"/>
              <a:t>Black</a:t>
            </a:r>
          </a:p>
          <a:p>
            <a:r>
              <a:rPr lang="en-US" dirty="0"/>
              <a:t>Objects and anything you define or call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Blue</a:t>
            </a:r>
          </a:p>
          <a:p>
            <a:r>
              <a:rPr lang="en-US" dirty="0">
                <a:solidFill>
                  <a:schemeClr val="accent5"/>
                </a:solidFill>
              </a:rPr>
              <a:t>commands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Green</a:t>
            </a:r>
          </a:p>
          <a:p>
            <a:r>
              <a:rPr lang="en-US" dirty="0">
                <a:solidFill>
                  <a:schemeClr val="accent6"/>
                </a:solidFill>
              </a:rPr>
              <a:t>“characters”</a:t>
            </a:r>
          </a:p>
          <a:p>
            <a:r>
              <a:rPr lang="en-US" dirty="0">
                <a:solidFill>
                  <a:schemeClr val="accent6"/>
                </a:solidFill>
              </a:rPr>
              <a:t># will not be considered as code, thus won’t run</a:t>
            </a:r>
            <a:endParaRPr lang="en-GB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83" y="84447"/>
            <a:ext cx="5280212" cy="1161647"/>
          </a:xfrm>
        </p:spPr>
        <p:txBody>
          <a:bodyPr/>
          <a:lstStyle/>
          <a:p>
            <a:r>
              <a:rPr lang="en-US" dirty="0"/>
              <a:t>Source editor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7D54BB-F9BF-0182-DEF4-81E3196A381D}"/>
              </a:ext>
            </a:extLst>
          </p:cNvPr>
          <p:cNvSpPr/>
          <p:nvPr/>
        </p:nvSpPr>
        <p:spPr>
          <a:xfrm>
            <a:off x="125506" y="84448"/>
            <a:ext cx="1380565" cy="1325563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GB" sz="9600" dirty="0">
              <a:solidFill>
                <a:srgbClr val="0070C0"/>
              </a:solidFill>
            </a:endParaRPr>
          </a:p>
        </p:txBody>
      </p:sp>
      <p:pic>
        <p:nvPicPr>
          <p:cNvPr id="6146" name="Picture 2" descr="A screenshot of the Global Options &gt; Appearance tab, so that the theme of the IDE can be changed.">
            <a:extLst>
              <a:ext uri="{FF2B5EF4-FFF2-40B4-BE49-F238E27FC236}">
                <a16:creationId xmlns:a16="http://schemas.microsoft.com/office/drawing/2014/main" id="{7B415177-049D-5B4A-AD1A-C5181BC8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646" y="916950"/>
            <a:ext cx="5499847" cy="5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7BCF6-85A1-0DC6-867B-0D3B02E75B74}"/>
              </a:ext>
            </a:extLst>
          </p:cNvPr>
          <p:cNvSpPr txBox="1"/>
          <p:nvPr/>
        </p:nvSpPr>
        <p:spPr>
          <a:xfrm>
            <a:off x="475129" y="2367171"/>
            <a:ext cx="28238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But you can change the theme!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55595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R Console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2</a:t>
            </a:r>
            <a:endParaRPr lang="en-GB" sz="96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9075-23ED-D479-476F-C598C9A8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01" r="41372"/>
          <a:stretch/>
        </p:blipFill>
        <p:spPr>
          <a:xfrm>
            <a:off x="246982" y="1350452"/>
            <a:ext cx="8650035" cy="5444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EF475-FF12-F225-144E-21C122356B30}"/>
              </a:ext>
            </a:extLst>
          </p:cNvPr>
          <p:cNvSpPr txBox="1"/>
          <p:nvPr/>
        </p:nvSpPr>
        <p:spPr>
          <a:xfrm>
            <a:off x="528918" y="4258235"/>
            <a:ext cx="74855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&gt; This is actual R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&gt; Your code runs here </a:t>
            </a:r>
          </a:p>
          <a:p>
            <a:endParaRPr lang="en-GB" sz="2000" dirty="0">
              <a:solidFill>
                <a:schemeClr val="accent5"/>
              </a:solidFill>
            </a:endParaRPr>
          </a:p>
          <a:p>
            <a:r>
              <a:rPr lang="en-GB" sz="2000" dirty="0">
                <a:solidFill>
                  <a:schemeClr val="accent5"/>
                </a:solidFill>
              </a:rPr>
              <a:t>&gt; All commands are blue preceded by &gt;</a:t>
            </a:r>
          </a:p>
          <a:p>
            <a:r>
              <a:rPr lang="en-GB" sz="2000" dirty="0"/>
              <a:t>Output is black</a:t>
            </a:r>
          </a:p>
          <a:p>
            <a:r>
              <a:rPr lang="en-GB" sz="2000" dirty="0">
                <a:solidFill>
                  <a:srgbClr val="FF0000"/>
                </a:solidFill>
              </a:rPr>
              <a:t>Warnings and errors are red</a:t>
            </a:r>
          </a:p>
        </p:txBody>
      </p:sp>
    </p:spTree>
    <p:extLst>
      <p:ext uri="{BB962C8B-B14F-4D97-AF65-F5344CB8AC3E}">
        <p14:creationId xmlns:p14="http://schemas.microsoft.com/office/powerpoint/2010/main" val="21833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2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82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R Console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2</a:t>
            </a:r>
            <a:endParaRPr lang="en-GB" sz="96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9075-23ED-D479-476F-C598C9A8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01" r="41372"/>
          <a:stretch/>
        </p:blipFill>
        <p:spPr>
          <a:xfrm>
            <a:off x="246982" y="1350452"/>
            <a:ext cx="8650035" cy="5444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EF475-FF12-F225-144E-21C122356B30}"/>
              </a:ext>
            </a:extLst>
          </p:cNvPr>
          <p:cNvSpPr txBox="1"/>
          <p:nvPr/>
        </p:nvSpPr>
        <p:spPr>
          <a:xfrm>
            <a:off x="528918" y="4258235"/>
            <a:ext cx="74855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&gt; If you type code in the console</a:t>
            </a:r>
          </a:p>
          <a:p>
            <a:r>
              <a:rPr lang="en-GB" sz="2400" dirty="0">
                <a:solidFill>
                  <a:schemeClr val="accent5"/>
                </a:solidFill>
              </a:rPr>
              <a:t>&gt; It will be executed directly. Ex.:</a:t>
            </a:r>
          </a:p>
          <a:p>
            <a:endParaRPr lang="en-GB" sz="2400" dirty="0">
              <a:solidFill>
                <a:schemeClr val="accent5"/>
              </a:solidFill>
            </a:endParaRPr>
          </a:p>
          <a:p>
            <a:r>
              <a:rPr lang="en-GB" sz="2400" dirty="0">
                <a:solidFill>
                  <a:schemeClr val="accent5"/>
                </a:solidFill>
              </a:rPr>
              <a:t>&gt; 3 + 2</a:t>
            </a:r>
          </a:p>
          <a:p>
            <a:r>
              <a:rPr lang="en-GB" sz="2400" dirty="0"/>
              <a:t>[1] 5</a:t>
            </a:r>
          </a:p>
        </p:txBody>
      </p:sp>
    </p:spTree>
    <p:extLst>
      <p:ext uri="{BB962C8B-B14F-4D97-AF65-F5344CB8AC3E}">
        <p14:creationId xmlns:p14="http://schemas.microsoft.com/office/powerpoint/2010/main" val="4261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39" y="136524"/>
            <a:ext cx="7886700" cy="1026834"/>
          </a:xfrm>
        </p:spPr>
        <p:txBody>
          <a:bodyPr/>
          <a:lstStyle/>
          <a:p>
            <a:r>
              <a:rPr lang="en-US" dirty="0"/>
              <a:t>What is distribution?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216241"/>
            <a:ext cx="8380519" cy="541537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Probability</a:t>
            </a:r>
            <a:r>
              <a:rPr lang="en-US" dirty="0"/>
              <a:t> distribution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Mathematical </a:t>
            </a:r>
            <a:r>
              <a:rPr lang="en-US" b="1" dirty="0"/>
              <a:t>function</a:t>
            </a:r>
            <a:r>
              <a:rPr lang="en-US" dirty="0"/>
              <a:t> defining all the possible values of a </a:t>
            </a:r>
            <a:r>
              <a:rPr lang="en-US" b="1" dirty="0"/>
              <a:t>random variable</a:t>
            </a:r>
            <a:r>
              <a:rPr lang="en-US" dirty="0"/>
              <a:t>, and how often they occur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Within a given range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Describes the long-run behavior of random variables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How the possible values are plotted depends on: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Central tendency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Spread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Skewness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err="1"/>
              <a:t>Curtosis</a:t>
            </a:r>
            <a:r>
              <a:rPr lang="en-US" dirty="0"/>
              <a:t> (among others)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b="46275"/>
          <a:stretch/>
        </p:blipFill>
        <p:spPr>
          <a:xfrm>
            <a:off x="493059" y="997620"/>
            <a:ext cx="8157882" cy="57472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01788" y="2779058"/>
            <a:ext cx="5423647" cy="244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Very useful</a:t>
            </a:r>
          </a:p>
          <a:p>
            <a:pPr algn="ctr"/>
            <a:r>
              <a:rPr lang="en-US" sz="3000" dirty="0"/>
              <a:t>Shows all your objects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496B1F-2741-E22D-291D-03A89B635483}"/>
              </a:ext>
            </a:extLst>
          </p:cNvPr>
          <p:cNvCxnSpPr>
            <a:cxnSpLocks/>
          </p:cNvCxnSpPr>
          <p:nvPr/>
        </p:nvCxnSpPr>
        <p:spPr>
          <a:xfrm flipH="1" flipV="1">
            <a:off x="1909482" y="2940424"/>
            <a:ext cx="1192306" cy="1062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E00E7-4524-0C06-2D47-B6D57F5F2C8B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783976" y="4002741"/>
            <a:ext cx="1317812" cy="1385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7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b="46275"/>
          <a:stretch/>
        </p:blipFill>
        <p:spPr>
          <a:xfrm>
            <a:off x="493059" y="997620"/>
            <a:ext cx="8157882" cy="57472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01788" y="2779058"/>
            <a:ext cx="5423647" cy="244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Dataframes</a:t>
            </a:r>
            <a:r>
              <a:rPr lang="en-US" sz="2800" dirty="0"/>
              <a:t>, matrices, arrays and lists are under “Data”</a:t>
            </a:r>
            <a:endParaRPr lang="en-GB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496B1F-2741-E22D-291D-03A89B635483}"/>
              </a:ext>
            </a:extLst>
          </p:cNvPr>
          <p:cNvCxnSpPr>
            <a:cxnSpLocks/>
          </p:cNvCxnSpPr>
          <p:nvPr/>
        </p:nvCxnSpPr>
        <p:spPr>
          <a:xfrm flipH="1" flipV="1">
            <a:off x="1909482" y="2940424"/>
            <a:ext cx="1192306" cy="1062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01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1040-F157-44F6-F545-3ADA52CB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b="46275"/>
          <a:stretch/>
        </p:blipFill>
        <p:spPr>
          <a:xfrm>
            <a:off x="493059" y="997620"/>
            <a:ext cx="8157882" cy="57472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01788" y="2779058"/>
            <a:ext cx="5423647" cy="244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Vectors or functions are under “values”</a:t>
            </a:r>
            <a:endParaRPr lang="en-GB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E00E7-4524-0C06-2D47-B6D57F5F2C8B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783976" y="4002741"/>
            <a:ext cx="1317812" cy="1385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73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218329" y="3756212"/>
            <a:ext cx="5786459" cy="2967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pane indicates how many columns you have in you data frame, or the number of elements in a list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3630706" y="2953870"/>
            <a:ext cx="1201270" cy="4751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0"/>
            <a:endCxn id="4" idx="6"/>
          </p:cNvCxnSpPr>
          <p:nvPr/>
        </p:nvCxnSpPr>
        <p:spPr>
          <a:xfrm flipH="1" flipV="1">
            <a:off x="4831976" y="3191435"/>
            <a:ext cx="1279583" cy="5647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35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218329" y="3756212"/>
            <a:ext cx="5786459" cy="2967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 can also see how many observations you have in your columns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2599765" y="2958353"/>
            <a:ext cx="1021976" cy="4751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0"/>
            <a:endCxn id="4" idx="6"/>
          </p:cNvCxnSpPr>
          <p:nvPr/>
        </p:nvCxnSpPr>
        <p:spPr>
          <a:xfrm flipH="1" flipV="1">
            <a:off x="3621741" y="3195918"/>
            <a:ext cx="2489818" cy="56029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88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01788" y="2779058"/>
            <a:ext cx="5423647" cy="244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When you click on the arrow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496B1F-2741-E22D-291D-03A89B635483}"/>
              </a:ext>
            </a:extLst>
          </p:cNvPr>
          <p:cNvCxnSpPr>
            <a:cxnSpLocks/>
          </p:cNvCxnSpPr>
          <p:nvPr/>
        </p:nvCxnSpPr>
        <p:spPr>
          <a:xfrm flipH="1" flipV="1">
            <a:off x="618565" y="3594847"/>
            <a:ext cx="2483223" cy="407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29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074892" y="2770093"/>
            <a:ext cx="5786459" cy="244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When you click on the arrow, you can see: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Columns of data frames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Elements of a list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632011" y="3632386"/>
            <a:ext cx="851648" cy="4751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flipH="1" flipV="1">
            <a:off x="1483659" y="3869951"/>
            <a:ext cx="1591233" cy="1238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45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01788" y="2142565"/>
            <a:ext cx="5423647" cy="3774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 also indicates what operator you must use to call a particular element. For ex., </a:t>
            </a:r>
            <a:r>
              <a:rPr lang="en-US" sz="2800" dirty="0" err="1"/>
              <a:t>butterfly</a:t>
            </a:r>
            <a:r>
              <a:rPr lang="en-US" sz="2800" dirty="0" err="1">
                <a:solidFill>
                  <a:srgbClr val="FF0000"/>
                </a:solidFill>
              </a:rPr>
              <a:t>$</a:t>
            </a:r>
            <a:r>
              <a:rPr lang="en-US" sz="2800" dirty="0" err="1"/>
              <a:t>site</a:t>
            </a:r>
            <a:r>
              <a:rPr lang="en-US" sz="2800" dirty="0"/>
              <a:t> calls the column “site” of data frame “butterfly”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632011" y="3632386"/>
            <a:ext cx="381001" cy="4751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flipH="1" flipV="1">
            <a:off x="1013012" y="3869951"/>
            <a:ext cx="2088776" cy="1596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06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155577" y="2520764"/>
            <a:ext cx="5423647" cy="3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 can also check the type of data (character, numeric…) stored in the column or list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1398494" y="3632386"/>
            <a:ext cx="381001" cy="4751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flipH="1" flipV="1">
            <a:off x="1779495" y="3869951"/>
            <a:ext cx="1376082" cy="1972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22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388660" y="2206999"/>
            <a:ext cx="5423647" cy="3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Same for vectors, you can check the type of data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2680447" y="5613587"/>
            <a:ext cx="475130" cy="90795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4"/>
            <a:endCxn id="4" idx="6"/>
          </p:cNvCxnSpPr>
          <p:nvPr/>
        </p:nvCxnSpPr>
        <p:spPr>
          <a:xfrm flipH="1">
            <a:off x="3155577" y="5299822"/>
            <a:ext cx="2944907" cy="7677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84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6834"/>
          </a:xfrm>
        </p:spPr>
        <p:txBody>
          <a:bodyPr/>
          <a:lstStyle/>
          <a:p>
            <a:r>
              <a:rPr lang="en-US" dirty="0"/>
              <a:t>Do not confuse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1349"/>
            <a:ext cx="7886700" cy="1518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/>
              <a:t>vs</a:t>
            </a:r>
            <a:r>
              <a:rPr lang="en-US" sz="4400" dirty="0">
                <a:solidFill>
                  <a:srgbClr val="C00000"/>
                </a:solidFill>
              </a:rPr>
              <a:t> probability</a:t>
            </a:r>
          </a:p>
          <a:p>
            <a:pPr marL="0" indent="0" algn="ctr">
              <a:buNone/>
            </a:pPr>
            <a:r>
              <a:rPr lang="en-US" sz="4400" dirty="0"/>
              <a:t>distribution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20 Wait What Memes For When You Ran Out of Words to Say - SayingImages.com">
            <a:extLst>
              <a:ext uri="{FF2B5EF4-FFF2-40B4-BE49-F238E27FC236}">
                <a16:creationId xmlns:a16="http://schemas.microsoft.com/office/drawing/2014/main" id="{58CDF1F4-4535-3914-C647-23B45309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84" y="3660164"/>
            <a:ext cx="3878432" cy="26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E234-F508-E7C9-7C5D-52BC88B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5" b="52418"/>
          <a:stretch/>
        </p:blipFill>
        <p:spPr>
          <a:xfrm>
            <a:off x="139212" y="1757083"/>
            <a:ext cx="8865576" cy="462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330871"/>
            <a:ext cx="7886700" cy="780754"/>
          </a:xfrm>
        </p:spPr>
        <p:txBody>
          <a:bodyPr/>
          <a:lstStyle/>
          <a:p>
            <a:r>
              <a:rPr lang="en-US" dirty="0"/>
              <a:t>Environment pane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F909A-D773-0B51-979E-29F7B50291A4}"/>
              </a:ext>
            </a:extLst>
          </p:cNvPr>
          <p:cNvSpPr/>
          <p:nvPr/>
        </p:nvSpPr>
        <p:spPr>
          <a:xfrm>
            <a:off x="62753" y="113179"/>
            <a:ext cx="1335741" cy="122256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3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92FD5D-E629-2009-3D2D-5B9C084DAB5E}"/>
              </a:ext>
            </a:extLst>
          </p:cNvPr>
          <p:cNvSpPr/>
          <p:nvPr/>
        </p:nvSpPr>
        <p:spPr>
          <a:xfrm>
            <a:off x="3388660" y="2206999"/>
            <a:ext cx="5423647" cy="3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Same for vectors, you can check the type of data, and how many observations you have</a:t>
            </a:r>
            <a:endParaRPr lang="en-GB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31CA5-1CBF-6CB6-188E-93591B83E2DD}"/>
              </a:ext>
            </a:extLst>
          </p:cNvPr>
          <p:cNvSpPr/>
          <p:nvPr/>
        </p:nvSpPr>
        <p:spPr>
          <a:xfrm>
            <a:off x="2814919" y="5522259"/>
            <a:ext cx="1237128" cy="99928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BA01A-050C-C11F-ED94-30C17AFB14B0}"/>
              </a:ext>
            </a:extLst>
          </p:cNvPr>
          <p:cNvCxnSpPr>
            <a:cxnSpLocks/>
            <a:stCxn id="3" idx="4"/>
            <a:endCxn id="4" idx="6"/>
          </p:cNvCxnSpPr>
          <p:nvPr/>
        </p:nvCxnSpPr>
        <p:spPr>
          <a:xfrm flipH="1">
            <a:off x="4052047" y="5299822"/>
            <a:ext cx="2048437" cy="7220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58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FE37A-CD4F-A94B-2629-F0E3AB4D4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2" t="44417"/>
          <a:stretch/>
        </p:blipFill>
        <p:spPr>
          <a:xfrm>
            <a:off x="376518" y="1488604"/>
            <a:ext cx="8202706" cy="5256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D8CB7E-F716-9F83-BAA7-CA9F63FC3076}"/>
              </a:ext>
            </a:extLst>
          </p:cNvPr>
          <p:cNvSpPr/>
          <p:nvPr/>
        </p:nvSpPr>
        <p:spPr>
          <a:xfrm>
            <a:off x="564776" y="1595718"/>
            <a:ext cx="2088777" cy="51098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A534D2-2671-B99F-F89C-1C3C422731FB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609165" y="2106705"/>
            <a:ext cx="2790264" cy="117941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7774E5C-31E9-0D1F-0F1D-80EBF2E7E5AB}"/>
              </a:ext>
            </a:extLst>
          </p:cNvPr>
          <p:cNvSpPr/>
          <p:nvPr/>
        </p:nvSpPr>
        <p:spPr>
          <a:xfrm>
            <a:off x="2131359" y="3286121"/>
            <a:ext cx="4536141" cy="1833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 tabs of interest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69668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859C0-8840-D211-6B30-409FBE9B8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9" t="37538" r="1" b="4597"/>
          <a:stretch/>
        </p:blipFill>
        <p:spPr>
          <a:xfrm>
            <a:off x="193194" y="1610733"/>
            <a:ext cx="8757612" cy="5134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564776" y="5477436"/>
            <a:ext cx="8193742" cy="95410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file tab </a:t>
            </a:r>
            <a:r>
              <a:rPr lang="en-US" sz="2800" dirty="0"/>
              <a:t>is a navigation pane where you can manage files like in you operating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16110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564775" y="6135436"/>
            <a:ext cx="8193742" cy="5232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plot tab </a:t>
            </a:r>
            <a:r>
              <a:rPr lang="en-US" sz="2800" dirty="0"/>
              <a:t>is where you can see you plots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86EB-4E60-D3E7-CF2B-E68A4C0B0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27" y="1335743"/>
            <a:ext cx="7886699" cy="4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4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0" y="6135436"/>
            <a:ext cx="9144000" cy="5232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package tab</a:t>
            </a:r>
            <a:r>
              <a:rPr lang="en-US" sz="2800" dirty="0"/>
              <a:t> shows the packages stored in your computer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1E681-E7E4-021E-D166-3E72DD24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0327" b="4946"/>
          <a:stretch/>
        </p:blipFill>
        <p:spPr>
          <a:xfrm>
            <a:off x="852766" y="1332242"/>
            <a:ext cx="7617759" cy="46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358588" y="5531224"/>
            <a:ext cx="8390965" cy="95410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package tab</a:t>
            </a:r>
            <a:r>
              <a:rPr lang="en-US" sz="2800" dirty="0"/>
              <a:t> also has the install button from which you can directly install packages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1E681-E7E4-021E-D166-3E72DD24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0327" r="19969" b="29347"/>
          <a:stretch/>
        </p:blipFill>
        <p:spPr>
          <a:xfrm>
            <a:off x="852766" y="1332242"/>
            <a:ext cx="7107892" cy="40376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C5561E-E054-BF69-1344-FFD43AF03282}"/>
              </a:ext>
            </a:extLst>
          </p:cNvPr>
          <p:cNvSpPr/>
          <p:nvPr/>
        </p:nvSpPr>
        <p:spPr>
          <a:xfrm>
            <a:off x="1183342" y="1738154"/>
            <a:ext cx="914400" cy="5199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B83F8-B556-904A-DD13-D34ACDA94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6" t="30915" r="30979" b="33704"/>
          <a:stretch/>
        </p:blipFill>
        <p:spPr>
          <a:xfrm>
            <a:off x="3379696" y="1551784"/>
            <a:ext cx="4919665" cy="30355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BC5A7A-73C0-37B4-3C31-12656BEA69F3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640542" y="2258106"/>
            <a:ext cx="2913529" cy="327311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1E681-E7E4-021E-D166-3E72DD24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0327" r="19969" b="29347"/>
          <a:stretch/>
        </p:blipFill>
        <p:spPr>
          <a:xfrm>
            <a:off x="852766" y="1332242"/>
            <a:ext cx="7107892" cy="40376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806674-8A0A-B308-348E-3182957E8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8" t="28625" r="33530" b="27604"/>
          <a:stretch/>
        </p:blipFill>
        <p:spPr>
          <a:xfrm>
            <a:off x="3378708" y="1332242"/>
            <a:ext cx="4823997" cy="3671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1080806" y="5881587"/>
            <a:ext cx="6651811" cy="5232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Same to update already installed packages</a:t>
            </a:r>
            <a:endParaRPr lang="en-GB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C5561E-E054-BF69-1344-FFD43AF03282}"/>
              </a:ext>
            </a:extLst>
          </p:cNvPr>
          <p:cNvSpPr/>
          <p:nvPr/>
        </p:nvSpPr>
        <p:spPr>
          <a:xfrm>
            <a:off x="2090733" y="1690494"/>
            <a:ext cx="1028983" cy="5199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BC5A7A-73C0-37B4-3C31-12656BEA69F3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2605225" y="2210446"/>
            <a:ext cx="1801487" cy="367114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9F7622-DF20-6DAF-EAA8-7CCE26FD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023" b="5120"/>
          <a:stretch/>
        </p:blipFill>
        <p:spPr>
          <a:xfrm>
            <a:off x="905436" y="1287189"/>
            <a:ext cx="7476565" cy="4283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09BC8-C75E-414E-83FD-273E0225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179"/>
            <a:ext cx="7886700" cy="1325563"/>
          </a:xfrm>
        </p:spPr>
        <p:txBody>
          <a:bodyPr/>
          <a:lstStyle/>
          <a:p>
            <a:r>
              <a:rPr lang="en-US" dirty="0"/>
              <a:t>Output pane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E1BF1-27FF-5955-9ABE-FE3B3C0CC543}"/>
              </a:ext>
            </a:extLst>
          </p:cNvPr>
          <p:cNvSpPr/>
          <p:nvPr/>
        </p:nvSpPr>
        <p:spPr>
          <a:xfrm>
            <a:off x="126412" y="113179"/>
            <a:ext cx="1155541" cy="1106021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4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B221-2858-843E-4D76-EFBCC1470742}"/>
              </a:ext>
            </a:extLst>
          </p:cNvPr>
          <p:cNvSpPr txBox="1"/>
          <p:nvPr/>
        </p:nvSpPr>
        <p:spPr>
          <a:xfrm>
            <a:off x="126412" y="5754856"/>
            <a:ext cx="8901047" cy="95410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Help tab</a:t>
            </a:r>
            <a:r>
              <a:rPr lang="en-US" sz="2800" dirty="0"/>
              <a:t> provides access to R documentation for all functions </a:t>
            </a:r>
          </a:p>
        </p:txBody>
      </p:sp>
    </p:spTree>
    <p:extLst>
      <p:ext uri="{BB962C8B-B14F-4D97-AF65-F5344CB8AC3E}">
        <p14:creationId xmlns:p14="http://schemas.microsoft.com/office/powerpoint/2010/main" val="4089749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E1599-C4CA-C5AE-BB94-7A5F8D74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68</a:t>
            </a:fld>
            <a:endParaRPr lang="en-US"/>
          </a:p>
        </p:txBody>
      </p:sp>
      <p:pic>
        <p:nvPicPr>
          <p:cNvPr id="6146" name="Picture 2" descr="Monty Python Intermission 1080p HD on Make a GIF">
            <a:extLst>
              <a:ext uri="{FF2B5EF4-FFF2-40B4-BE49-F238E27FC236}">
                <a16:creationId xmlns:a16="http://schemas.microsoft.com/office/drawing/2014/main" id="{894D095B-7509-95FE-DFAB-8A8F6E6C0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6" b="10200"/>
          <a:stretch/>
        </p:blipFill>
        <p:spPr bwMode="auto">
          <a:xfrm>
            <a:off x="0" y="2240273"/>
            <a:ext cx="9144000" cy="411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-base - Official Image | Docker Hub">
            <a:extLst>
              <a:ext uri="{FF2B5EF4-FFF2-40B4-BE49-F238E27FC236}">
                <a16:creationId xmlns:a16="http://schemas.microsoft.com/office/drawing/2014/main" id="{66D2026A-4A02-CC41-5476-110AD1C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2" y="41825"/>
            <a:ext cx="4371328" cy="33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onty Python and the Holy Grail- Intermission Music-[AudioTrimmer.com]">
            <a:hlinkClick r:id="" action="ppaction://media"/>
            <a:extLst>
              <a:ext uri="{FF2B5EF4-FFF2-40B4-BE49-F238E27FC236}">
                <a16:creationId xmlns:a16="http://schemas.microsoft.com/office/drawing/2014/main" id="{78E34AA3-9ECA-4DEE-1574-543EF98F3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654" y="418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0CEA-16E5-E8DB-391F-131BDEF8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365127"/>
            <a:ext cx="8851037" cy="1026834"/>
          </a:xfrm>
        </p:spPr>
        <p:txBody>
          <a:bodyPr>
            <a:normAutofit/>
          </a:bodyPr>
          <a:lstStyle/>
          <a:p>
            <a:r>
              <a:rPr lang="en-US" dirty="0"/>
              <a:t>Frequency and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75DD-3888-2E4A-A7BE-B62245FC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1348"/>
            <a:ext cx="7886700" cy="460561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Frequency:</a:t>
            </a:r>
          </a:p>
          <a:p>
            <a:pPr lvl="2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Empirical</a:t>
            </a:r>
          </a:p>
          <a:p>
            <a:pPr lvl="2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Summarizes observed data</a:t>
            </a:r>
          </a:p>
          <a:p>
            <a:pPr lvl="2"/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</a:rPr>
              <a:t>Probability:</a:t>
            </a:r>
          </a:p>
          <a:p>
            <a:pPr lvl="2"/>
            <a:r>
              <a:rPr lang="en-US" sz="3200" dirty="0">
                <a:solidFill>
                  <a:srgbClr val="C00000"/>
                </a:solidFill>
              </a:rPr>
              <a:t>Theoretical</a:t>
            </a:r>
          </a:p>
          <a:p>
            <a:pPr lvl="2"/>
            <a:r>
              <a:rPr lang="en-US" sz="3200" dirty="0">
                <a:solidFill>
                  <a:srgbClr val="C00000"/>
                </a:solidFill>
              </a:rPr>
              <a:t>Calculates the observation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47C8-90FD-5ACB-9AB0-006D2C00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F26C-649A-4EFD-861A-A65C740A3A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582E-6FD8-2586-E2B6-7D16BF9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An example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EF780-FD61-E50F-5224-7DB778876AD4}"/>
              </a:ext>
            </a:extLst>
          </p:cNvPr>
          <p:cNvSpPr txBox="1"/>
          <p:nvPr/>
        </p:nvSpPr>
        <p:spPr>
          <a:xfrm>
            <a:off x="3724073" y="2438400"/>
            <a:ext cx="4939867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 captured 5 </a:t>
            </a:r>
            <a:r>
              <a:rPr lang="en-US" sz="2800" dirty="0" err="1"/>
              <a:t>sandgrouses</a:t>
            </a:r>
            <a:r>
              <a:rPr lang="en-US" sz="2800" dirty="0"/>
              <a:t>, 7 ravens, and 3 falcons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Frequency distribution </a:t>
            </a:r>
            <a:r>
              <a:rPr lang="en-US" sz="2800" dirty="0"/>
              <a:t>of species is 5, 7 and 3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Probability distribution</a:t>
            </a:r>
            <a:r>
              <a:rPr lang="en-US" sz="2800" dirty="0"/>
              <a:t> of species is 5/15, 7/15 and 3/15</a:t>
            </a:r>
          </a:p>
        </p:txBody>
      </p:sp>
      <p:pic>
        <p:nvPicPr>
          <p:cNvPr id="3074" name="Picture 2" descr="Gobi Desert — Archive — Elsewhere: A Journal of Place">
            <a:extLst>
              <a:ext uri="{FF2B5EF4-FFF2-40B4-BE49-F238E27FC236}">
                <a16:creationId xmlns:a16="http://schemas.microsoft.com/office/drawing/2014/main" id="{B89CCB90-AAF4-DCA4-1FC0-CAA8890DF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7" r="30007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758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E6F7-81F1-4AC4-4810-2972C17C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634"/>
            <a:ext cx="7886700" cy="1325563"/>
          </a:xfrm>
        </p:spPr>
        <p:txBody>
          <a:bodyPr/>
          <a:lstStyle/>
          <a:p>
            <a:r>
              <a:rPr lang="en-US" dirty="0"/>
              <a:t>Why use probability?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5530-BD3B-84B4-564A-B407C50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en-US" dirty="0"/>
              <a:t>Data come from experiment or complex systems</a:t>
            </a:r>
          </a:p>
          <a:p>
            <a:r>
              <a:rPr lang="en-US" dirty="0"/>
              <a:t>Variability and randomness</a:t>
            </a:r>
          </a:p>
          <a:p>
            <a:r>
              <a:rPr lang="en-GB" dirty="0"/>
              <a:t>Measure uncertainty in the data</a:t>
            </a:r>
          </a:p>
          <a:p>
            <a:r>
              <a:rPr lang="en-GB" dirty="0"/>
              <a:t>Probability measures uncertainty</a:t>
            </a:r>
            <a:endParaRPr lang="en-US" dirty="0"/>
          </a:p>
          <a:p>
            <a:endParaRPr lang="en-GB" dirty="0"/>
          </a:p>
        </p:txBody>
      </p:sp>
      <p:pic>
        <p:nvPicPr>
          <p:cNvPr id="2050" name="Picture 2" descr="pRoBaBiLiTy : r/memes">
            <a:extLst>
              <a:ext uri="{FF2B5EF4-FFF2-40B4-BE49-F238E27FC236}">
                <a16:creationId xmlns:a16="http://schemas.microsoft.com/office/drawing/2014/main" id="{C5B15127-A52B-11B2-58F1-AE712826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22" y="3429000"/>
            <a:ext cx="4226756" cy="3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7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11806</TotalTime>
  <Words>1571</Words>
  <Application>Microsoft Office PowerPoint</Application>
  <PresentationFormat>On-screen Show (4:3)</PresentationFormat>
  <Paragraphs>313</Paragraphs>
  <Slides>68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Introduction to statistics using R</vt:lpstr>
      <vt:lpstr>Session 2 – Learning objectives</vt:lpstr>
      <vt:lpstr>PowerPoint Presentation</vt:lpstr>
      <vt:lpstr>Distribution</vt:lpstr>
      <vt:lpstr>What is distribution?</vt:lpstr>
      <vt:lpstr>Do not confuse</vt:lpstr>
      <vt:lpstr>Frequency and probability distribution</vt:lpstr>
      <vt:lpstr>An example</vt:lpstr>
      <vt:lpstr>Why use probability?</vt:lpstr>
      <vt:lpstr>Some definitions</vt:lpstr>
      <vt:lpstr>PowerPoint Presentation</vt:lpstr>
      <vt:lpstr>PowerPoint Presentation</vt:lpstr>
      <vt:lpstr>Some more definitions</vt:lpstr>
      <vt:lpstr>PowerPoint Presentation</vt:lpstr>
      <vt:lpstr>Some more definitions</vt:lpstr>
      <vt:lpstr>Some more definitions</vt:lpstr>
      <vt:lpstr>Some more definitions</vt:lpstr>
      <vt:lpstr>Some more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common distributions</vt:lpstr>
      <vt:lpstr>Gaussian or Normal distribution</vt:lpstr>
      <vt:lpstr>Uniform or rectangular distribution</vt:lpstr>
      <vt:lpstr>Gamma distribution</vt:lpstr>
      <vt:lpstr>Beta distribution</vt:lpstr>
      <vt:lpstr>Beta distribution</vt:lpstr>
      <vt:lpstr>Most common distributions</vt:lpstr>
      <vt:lpstr>Discrete uniform distribution</vt:lpstr>
      <vt:lpstr>The Poisson distribution</vt:lpstr>
      <vt:lpstr>The Poisson distribution</vt:lpstr>
      <vt:lpstr>Negative binomial distribution</vt:lpstr>
      <vt:lpstr>Binomial distribution</vt:lpstr>
      <vt:lpstr>PowerPoint Presentation</vt:lpstr>
      <vt:lpstr>PowerPoint Presentation</vt:lpstr>
      <vt:lpstr>PowerPoint Presentation</vt:lpstr>
      <vt:lpstr>What is R?</vt:lpstr>
      <vt:lpstr>Why is R?</vt:lpstr>
      <vt:lpstr>What is RStudio?</vt:lpstr>
      <vt:lpstr>Why is RStudio?</vt:lpstr>
      <vt:lpstr>R resources</vt:lpstr>
      <vt:lpstr>Panes in RStudio</vt:lpstr>
      <vt:lpstr>Source editor</vt:lpstr>
      <vt:lpstr>Source editor</vt:lpstr>
      <vt:lpstr>Source editor</vt:lpstr>
      <vt:lpstr>R Console</vt:lpstr>
      <vt:lpstr>R Console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Environment pane</vt:lpstr>
      <vt:lpstr>Output pane</vt:lpstr>
      <vt:lpstr>Output pane</vt:lpstr>
      <vt:lpstr>Output pane</vt:lpstr>
      <vt:lpstr>Output pane</vt:lpstr>
      <vt:lpstr>Output pane</vt:lpstr>
      <vt:lpstr>Output pane</vt:lpstr>
      <vt:lpstr>Output pane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using R</dc:title>
  <dc:creator>RODRIGUES Chloe</dc:creator>
  <cp:lastModifiedBy>RODRIGUES Chloe</cp:lastModifiedBy>
  <cp:revision>44</cp:revision>
  <dcterms:created xsi:type="dcterms:W3CDTF">2023-02-16T16:19:49Z</dcterms:created>
  <dcterms:modified xsi:type="dcterms:W3CDTF">2023-04-14T14:46:35Z</dcterms:modified>
</cp:coreProperties>
</file>